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107615"/>
    <a:srgbClr val="00FF00"/>
    <a:srgbClr val="0C5C10"/>
    <a:srgbClr val="0000FF"/>
    <a:srgbClr val="CC0000"/>
    <a:srgbClr val="FF0000"/>
    <a:srgbClr val="FF6600"/>
    <a:srgbClr val="FF3399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86333" autoAdjust="0"/>
  </p:normalViewPr>
  <p:slideViewPr>
    <p:cSldViewPr>
      <p:cViewPr varScale="1">
        <p:scale>
          <a:sx n="118" d="100"/>
          <a:sy n="118" d="100"/>
        </p:scale>
        <p:origin x="-102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15.1.2018.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212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15.1.2018.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22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Naslov</a:t>
            </a:r>
            <a:r>
              <a:rPr lang="hr-HR" baseline="0" dirty="0" smtClean="0"/>
              <a:t> (na glagoljici): Kultura i društvo</a:t>
            </a:r>
          </a:p>
          <a:p>
            <a:r>
              <a:rPr lang="hr-HR" baseline="0" dirty="0" smtClean="0"/>
              <a:t>Fotografije:</a:t>
            </a:r>
          </a:p>
          <a:p>
            <a:r>
              <a:rPr lang="hr-HR" baseline="0" dirty="0" smtClean="0"/>
              <a:t>- Paška čipka</a:t>
            </a:r>
          </a:p>
          <a:p>
            <a:r>
              <a:rPr lang="hr-HR" baseline="0" dirty="0" smtClean="0"/>
              <a:t>- narodna nošnja iz srednje Bosne</a:t>
            </a:r>
          </a:p>
          <a:p>
            <a:r>
              <a:rPr lang="hr-HR" baseline="0" dirty="0" smtClean="0"/>
              <a:t>- Maorska tetovaža</a:t>
            </a:r>
          </a:p>
          <a:p>
            <a:r>
              <a:rPr lang="hr-HR" baseline="0" dirty="0" smtClean="0"/>
              <a:t>- Stećak</a:t>
            </a:r>
          </a:p>
          <a:p>
            <a:r>
              <a:rPr lang="hr-HR" baseline="0" dirty="0" smtClean="0"/>
              <a:t>- Pieta (Michelangelo)</a:t>
            </a:r>
          </a:p>
          <a:p>
            <a:r>
              <a:rPr lang="hr-HR" baseline="0" dirty="0" smtClean="0"/>
              <a:t>- Bušmanska djeca</a:t>
            </a:r>
          </a:p>
          <a:p>
            <a:r>
              <a:rPr lang="hr-HR" baseline="0" dirty="0" smtClean="0"/>
              <a:t>- Vučedolska golubica</a:t>
            </a:r>
          </a:p>
          <a:p>
            <a:r>
              <a:rPr lang="hr-HR" baseline="0" dirty="0" smtClean="0"/>
              <a:t>- Uzorak narodne nošnje</a:t>
            </a:r>
          </a:p>
          <a:p>
            <a:r>
              <a:rPr lang="hr-HR" baseline="0" dirty="0" smtClean="0"/>
              <a:t>- Računalo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1</a:t>
            </a:fld>
            <a:endParaRPr lang="hr-HR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1/15/2018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slov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877821"/>
            <a:ext cx="9144000" cy="4929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0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HRVATSKI SABOR</a:t>
            </a:r>
            <a:r>
              <a:rPr lang="hr-HR" sz="44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– ukratko </a:t>
            </a:r>
            <a:endParaRPr lang="hr-HR" sz="4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860988"/>
            <a:ext cx="9215438" cy="5572164"/>
          </a:xfrm>
        </p:spPr>
        <p:txBody>
          <a:bodyPr>
            <a:noAutofit/>
          </a:bodyPr>
          <a:lstStyle/>
          <a:p>
            <a:pPr marL="288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Hrvatski sabor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zakonodavna vlast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donosi zakone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spcBef>
                <a:spcPts val="10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jednodoman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parlament</a:t>
            </a:r>
          </a:p>
          <a:p>
            <a:pPr marL="288000" indent="-288000">
              <a:spcBef>
                <a:spcPts val="10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100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160 zastupnika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koji se biraju na razdoblje od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 godine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(na parlamentarnim izborima)</a:t>
            </a:r>
          </a:p>
          <a:p>
            <a:pPr marL="288000" indent="-288000">
              <a:spcBef>
                <a:spcPts val="10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Sabor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redovito zasjeda 2 puta godišnje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(15.9. – 15.12. / 15.1. – 15.7.)</a:t>
            </a:r>
          </a:p>
          <a:p>
            <a:pPr marL="288000" indent="-288000">
              <a:spcBef>
                <a:spcPts val="10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saborski zastupnici imaju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neobvezujući mandat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zastupnički imunitet</a:t>
            </a:r>
          </a:p>
          <a:p>
            <a:pPr marL="288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ovlasti Sabora: </a:t>
            </a: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donosi i mijenja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(22. 12. 1990.)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1997., 2000., 2001., 2010. i 2013.</a:t>
            </a:r>
            <a:endParaRPr lang="hr-HR" i="1" dirty="0" smtClean="0">
              <a:latin typeface="Calibri" pitchFamily="34" charset="0"/>
              <a:cs typeface="Calibri" pitchFamily="34" charset="0"/>
            </a:endParaRP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donosi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kojima se upravlja državom</a:t>
            </a: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izglasava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proračun</a:t>
            </a: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odlučuje 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promjeni granica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ratu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miru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te raspisuje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referendum</a:t>
            </a: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postavlja Vladu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obavlja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nadzor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nad njom</a:t>
            </a:r>
          </a:p>
          <a:p>
            <a:pPr marL="864000" lvl="2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daje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amnestije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pomilovanja</a:t>
            </a:r>
          </a:p>
        </p:txBody>
      </p:sp>
    </p:spTree>
    <p:extLst>
      <p:ext uri="{BB962C8B-B14F-4D97-AF65-F5344CB8AC3E}">
        <p14:creationId xmlns:p14="http://schemas.microsoft.com/office/powerpoint/2010/main" val="282317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IZVRŠNA VLAST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858312" cy="5715040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čine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VLADA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Republike Hrvatske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	</a:t>
            </a:r>
            <a:endParaRPr lang="hr-HR" sz="32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215074" y="1785926"/>
            <a:ext cx="2714644" cy="4857784"/>
            <a:chOff x="214282" y="1785926"/>
            <a:chExt cx="2714644" cy="4857784"/>
          </a:xfrm>
        </p:grpSpPr>
        <p:sp>
          <p:nvSpPr>
            <p:cNvPr id="43" name="Rectangle 42"/>
            <p:cNvSpPr/>
            <p:nvPr/>
          </p:nvSpPr>
          <p:spPr>
            <a:xfrm>
              <a:off x="214282" y="2714620"/>
              <a:ext cx="2714644" cy="3929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vi-VN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uska veza između </a:t>
              </a: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V</a:t>
              </a:r>
              <a:r>
                <a:rPr lang="vi-VN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lade</a:t>
              </a: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vi-VN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i parlamenta</a:t>
              </a:r>
              <a:r>
                <a:rPr lang="vi-VN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 </a:t>
              </a:r>
              <a:endPara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vi-VN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premijer i</a:t>
              </a: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vi-VN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ministri pripadaju većinsk</a:t>
              </a: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oj stranci ili koaliciji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4282" y="1785926"/>
              <a:ext cx="2714644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PARLAMENTARNI SUSTAV</a:t>
              </a:r>
              <a:endParaRPr lang="hr-HR" sz="2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2844" y="1785926"/>
            <a:ext cx="2857520" cy="4857784"/>
            <a:chOff x="6072198" y="1785926"/>
            <a:chExt cx="2857520" cy="4857784"/>
          </a:xfrm>
        </p:grpSpPr>
        <p:sp>
          <p:nvSpPr>
            <p:cNvPr id="51" name="Rectangle 50"/>
            <p:cNvSpPr/>
            <p:nvPr/>
          </p:nvSpPr>
          <p:spPr>
            <a:xfrm>
              <a:off x="6072198" y="1785926"/>
              <a:ext cx="2857520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PREDSJEDNIČKI SUSTAV</a:t>
              </a:r>
              <a:endParaRPr lang="hr-HR" sz="2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72198" y="2714620"/>
              <a:ext cx="2857520" cy="3929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predsjednik uglavnom sam donosi odluke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nije odgovoran parlamentu i može ga raspustiti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178959" y="1785926"/>
            <a:ext cx="2857520" cy="4857784"/>
            <a:chOff x="3071802" y="1785926"/>
            <a:chExt cx="2857520" cy="4857784"/>
          </a:xfrm>
        </p:grpSpPr>
        <p:sp>
          <p:nvSpPr>
            <p:cNvPr id="48" name="Rectangle 47"/>
            <p:cNvSpPr/>
            <p:nvPr/>
          </p:nvSpPr>
          <p:spPr>
            <a:xfrm>
              <a:off x="3071802" y="1785926"/>
              <a:ext cx="2857520" cy="91440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2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POLUPREDSJEDNIČKI SUSTAV</a:t>
              </a:r>
              <a:endParaRPr lang="hr-HR" sz="2200" b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71802" y="2714620"/>
              <a:ext cx="2857520" cy="3929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predsjednik</a:t>
              </a: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uz suglasnost Vlade </a:t>
              </a: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može raspustiti parlament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Tx/>
                <a:buChar char="-"/>
              </a:pPr>
              <a:r>
                <a:rPr lang="hr-HR" sz="24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imenuje predsjednika Vlade (premijera), dopredsjednika i članove Vlade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 rot="19202554">
            <a:off x="8175598" y="2132258"/>
            <a:ext cx="909410" cy="403787"/>
          </a:xfrm>
          <a:prstGeom prst="rect">
            <a:avLst/>
          </a:prstGeom>
          <a:solidFill>
            <a:srgbClr val="C00000"/>
          </a:solidFill>
          <a:ln w="19050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2001.</a:t>
            </a:r>
            <a:endParaRPr lang="hr-HR" sz="24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 rot="19202554">
            <a:off x="5217736" y="2132257"/>
            <a:ext cx="909410" cy="403787"/>
          </a:xfrm>
          <a:prstGeom prst="rect">
            <a:avLst/>
          </a:prstGeom>
          <a:solidFill>
            <a:srgbClr val="C00000"/>
          </a:solidFill>
          <a:ln w="19050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1990.</a:t>
            </a:r>
            <a:endParaRPr lang="hr-HR" sz="24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63" grpId="0" uiExpand="1" build="allAtOnce" animBg="1"/>
      <p:bldP spid="64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ms_of_government.sv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9000" contrast="34000"/>
                    </a14:imgEffect>
                  </a14:imgLayer>
                </a14:imgProps>
              </a:ext>
            </a:extLst>
          </a:blip>
          <a:srcRect b="-5065"/>
          <a:stretch>
            <a:fillRect/>
          </a:stretch>
        </p:blipFill>
        <p:spPr>
          <a:xfrm>
            <a:off x="0" y="357166"/>
            <a:ext cx="9144000" cy="597401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Rectangle 13"/>
          <p:cNvSpPr/>
          <p:nvPr/>
        </p:nvSpPr>
        <p:spPr>
          <a:xfrm>
            <a:off x="142876" y="5000636"/>
            <a:ext cx="4500562" cy="1714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6719" y="5131370"/>
            <a:ext cx="3277573" cy="400110"/>
            <a:chOff x="274684" y="5000636"/>
            <a:chExt cx="3277573" cy="400110"/>
          </a:xfrm>
          <a:effectLst/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4684" y="5042426"/>
              <a:ext cx="500066" cy="28575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857224" y="5000636"/>
              <a:ext cx="26950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PREDSJEDNIČKI SUSTAV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6719" y="5494631"/>
            <a:ext cx="3856385" cy="400110"/>
            <a:chOff x="274684" y="5429264"/>
            <a:chExt cx="3856385" cy="40011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4684" y="5471054"/>
              <a:ext cx="500066" cy="28575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857224" y="5429264"/>
              <a:ext cx="32738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POLUPREDSJEDNIČKI SUSTAV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6719" y="5857892"/>
            <a:ext cx="3478333" cy="400110"/>
            <a:chOff x="274684" y="5857892"/>
            <a:chExt cx="3478333" cy="40011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274684" y="5899694"/>
              <a:ext cx="500066" cy="28572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857224" y="5857892"/>
              <a:ext cx="28957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PARLAMENTARNI SUSTAV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6719" y="6286520"/>
            <a:ext cx="4087154" cy="400110"/>
            <a:chOff x="274684" y="5673226"/>
            <a:chExt cx="4087154" cy="40011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74684" y="5679297"/>
              <a:ext cx="500066" cy="27968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Rectangle 20"/>
            <p:cNvSpPr/>
            <p:nvPr/>
          </p:nvSpPr>
          <p:spPr>
            <a:xfrm>
              <a:off x="857224" y="5673226"/>
              <a:ext cx="3504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PARLAMENTARNA MONARHIJA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51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 RH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-71470" y="785794"/>
            <a:ext cx="9215470" cy="5929354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bira se na neposrednim izborima na razdoblje od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 godina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ože biti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iza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b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ran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samo </a:t>
            </a:r>
            <a:r>
              <a:rPr lang="de-AT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dva puta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(dva mandata)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za kandidaturu je potrebno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10 000 potpisa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redsjednika države u slučaju spriječensti  zamjenjuje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abora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(Vlatko Pavletić i Zlatko Tomčić)</a:t>
            </a:r>
            <a:endParaRPr lang="de-AT" sz="2400" i="1" dirty="0" smtClean="0">
              <a:latin typeface="Calibri" pitchFamily="34" charset="0"/>
              <a:cs typeface="Calibri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Picture 16" descr="mes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13" y="3357562"/>
            <a:ext cx="3838813" cy="3500438"/>
          </a:xfrm>
          <a:prstGeom prst="rect">
            <a:avLst/>
          </a:prstGeom>
        </p:spPr>
      </p:pic>
      <p:pic>
        <p:nvPicPr>
          <p:cNvPr id="16" name="Picture 15" descr="Josipovic_Ivo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5500695" y="3420913"/>
            <a:ext cx="3643306" cy="3437087"/>
          </a:xfrm>
          <a:prstGeom prst="rect">
            <a:avLst/>
          </a:prstGeom>
        </p:spPr>
      </p:pic>
      <p:pic>
        <p:nvPicPr>
          <p:cNvPr id="18" name="Picture 17" descr="Partnering_with_civil_societ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7206"/>
            <a:ext cx="3174603" cy="4050794"/>
          </a:xfrm>
          <a:prstGeom prst="rect">
            <a:avLst/>
          </a:prstGeom>
        </p:spPr>
      </p:pic>
      <p:pic>
        <p:nvPicPr>
          <p:cNvPr id="8" name="Picture 7" descr="predsjednicka_zastav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4" y="190504"/>
            <a:ext cx="381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1026" name="Picture 2" descr="https://radiogornjigrad.files.wordpress.com/2015/02/1-a-kolinda.jpg?w=11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18468"/>
            <a:ext cx="5317608" cy="35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1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INAUGURACIJA PREDSJEDNIKA RH</a:t>
            </a:r>
            <a:endParaRPr lang="hr-HR" sz="4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720" y="1420327"/>
            <a:ext cx="8572560" cy="3065043"/>
          </a:xfrm>
          <a:prstGeom prst="rect">
            <a:avLst/>
          </a:prstGeom>
          <a:solidFill>
            <a:schemeClr val="tx1"/>
          </a:solidFill>
        </p:spPr>
        <p:txBody>
          <a:bodyPr wrap="square" lIns="144000" tIns="108000" rIns="36000" bIns="10800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„Prisežem svojom čašću da ću dužnost Predsjednika Republike Hrvatske obavljati savjesno i odgovorno, na dobrobit hrvatskog naroda i svih hrvatskih državljana. </a:t>
            </a:r>
          </a:p>
          <a:p>
            <a:pPr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Kao hrvatski državni poglavar:</a:t>
            </a:r>
          </a:p>
          <a:p>
            <a:pPr marL="745200" lvl="1" indent="-288000" defTabSz="91440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držat ću se Ustava i zakona,</a:t>
            </a:r>
          </a:p>
          <a:p>
            <a:pPr marL="745200" lvl="1" indent="-288000" defTabSz="91440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brinuti se za poštovanje ustavnopravnog poretka Republike Hrvatske</a:t>
            </a:r>
          </a:p>
          <a:p>
            <a:pPr marL="745200" lvl="1" indent="-288000" defTabSz="91440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bdjeti nad urednim i pravednim djelovanjem svih tijela državne vlasti, </a:t>
            </a:r>
          </a:p>
          <a:p>
            <a:pPr marL="745200" lvl="1" indent="-288000" defTabSz="91440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čuvati nezavisnost, opstojnost i jedinstvenost države Hrvatske.</a:t>
            </a:r>
          </a:p>
          <a:p>
            <a:pPr defTabSz="914400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i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Tako mi Bog pomogao.”</a:t>
            </a:r>
            <a:endParaRPr lang="hr-HR" sz="2000" i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872337"/>
            <a:ext cx="9144000" cy="7858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52000" indent="-252000" defTabSz="914400" hangingPunct="1">
              <a:lnSpc>
                <a:spcPct val="100000"/>
              </a:lnSpc>
              <a:spcBef>
                <a:spcPts val="1800"/>
              </a:spcBef>
              <a:buClr>
                <a:srgbClr val="F9F9F9"/>
              </a:buClr>
              <a:buFont typeface="Arial" pitchFamily="34" charset="0"/>
              <a:buChar char="−"/>
              <a:defRPr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Predsjednik RH priseže pred Predsjednikom Ustavnog suda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753" y="4764988"/>
            <a:ext cx="8948542" cy="1759309"/>
            <a:chOff x="83753" y="4764988"/>
            <a:chExt cx="8948542" cy="1759309"/>
          </a:xfrm>
        </p:grpSpPr>
        <p:pic>
          <p:nvPicPr>
            <p:cNvPr id="3074" name="Picture 2" descr="http://upload.wikimedia.org/wikipedia/hr/7/70/Mesic_prisega_2005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24841" y="4766956"/>
              <a:ext cx="1144307" cy="17553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</p:pic>
        <p:pic>
          <p:nvPicPr>
            <p:cNvPr id="3076" name="Picture 4" descr="http://upload.wikimedia.org/wikipedia/hr/f/fd/Tudjman_prisega_199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115000"/>
                      </a14:imgEffect>
                    </a14:imgLayer>
                  </a14:imgProps>
                </a:ext>
              </a:extLst>
            </a:blip>
            <a:srcRect l="7361"/>
            <a:stretch/>
          </p:blipFill>
          <p:spPr bwMode="auto">
            <a:xfrm>
              <a:off x="1587042" y="4766956"/>
              <a:ext cx="2177299" cy="17553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</p:pic>
        <p:pic>
          <p:nvPicPr>
            <p:cNvPr id="3079" name="Picture 7" descr="D:\BackUp_skola\PiG\slike\ustav_RH.JPG"/>
            <p:cNvPicPr>
              <a:picLocks noChangeAspect="1" noChangeArrowheads="1"/>
            </p:cNvPicPr>
            <p:nvPr/>
          </p:nvPicPr>
          <p:blipFill>
            <a:blip r:embed="rId5"/>
            <a:srcRect t="6853" r="3320" b="1776"/>
            <a:stretch>
              <a:fillRect/>
            </a:stretch>
          </p:blipFill>
          <p:spPr bwMode="auto">
            <a:xfrm>
              <a:off x="83753" y="4764989"/>
              <a:ext cx="1447110" cy="1754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</p:pic>
        <p:pic>
          <p:nvPicPr>
            <p:cNvPr id="3078" name="Picture 6" descr="http://upload.wikimedia.org/wikipedia/hr/thumb/5/58/Inauguracija_Ive_Josipovica_2010.jpg/300px-Inauguracija_Ive_Josipovica_2010.jpg"/>
            <p:cNvPicPr>
              <a:picLocks noChangeAspect="1" noChangeArrowheads="1"/>
            </p:cNvPicPr>
            <p:nvPr/>
          </p:nvPicPr>
          <p:blipFill rotWithShape="1">
            <a:blip r:embed="rId6"/>
            <a:srcRect l="14085" t="-784" r="14085" b="784"/>
            <a:stretch/>
          </p:blipFill>
          <p:spPr bwMode="auto">
            <a:xfrm>
              <a:off x="5029648" y="4766956"/>
              <a:ext cx="1809858" cy="17553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</p:pic>
        <p:pic>
          <p:nvPicPr>
            <p:cNvPr id="2050" name="Picture 2" descr="http://www.maxportal.hr/wp-content/uploads/2015/02/kolinda-prisega-ruka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7" r="25423"/>
            <a:stretch/>
          </p:blipFill>
          <p:spPr bwMode="auto">
            <a:xfrm>
              <a:off x="6900006" y="4764988"/>
              <a:ext cx="2132289" cy="17593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323528" y="3933056"/>
            <a:ext cx="2664296" cy="43204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>
              <a:buClr>
                <a:schemeClr val="tx1"/>
              </a:buClr>
              <a:buFont typeface="Calibri" pitchFamily="34" charset="0"/>
              <a:buChar char="–"/>
            </a:pPr>
            <a:endParaRPr lang="hr-HR" sz="2000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OVLASTI PREDSJEDNIKA RH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857916"/>
          </a:xfrm>
        </p:spPr>
        <p:txBody>
          <a:bodyPr>
            <a:noAutofit/>
          </a:bodyPr>
          <a:lstStyle/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vrhovni je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zapovjednik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Oružanih snaga RH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raspisuje izbore za Sabor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i saziva na prvo zasjedanje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imenuje mandatara Vlade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i obavlja primopredaju vlasti 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raspisuje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referendum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zastupa Republiku Hrvatsku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u zemlji i inozemstvu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na temelju odluke Sabora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objavljuje rat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zaključuje mir 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pl-PL" sz="2400" dirty="0" smtClean="0">
                <a:latin typeface="Calibri" pitchFamily="34" charset="0"/>
                <a:cs typeface="Calibri" pitchFamily="34" charset="0"/>
              </a:rPr>
              <a:t>daje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odlikovanja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priznanja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pomilovanja</a:t>
            </a: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a prijedlog Vlade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postavlja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i razriješava diplomatske predstavnike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Republike Hrvatske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u inozemstvu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a prijedlog Vlade i uz supo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pis njezina predsjednika </a:t>
            </a:r>
            <a:r>
              <a:rPr lang="de-AT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može raspustiti Sabor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 ako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Sabor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ne prihvati proračun dulje od </a:t>
            </a:r>
            <a:r>
              <a:rPr lang="de-AT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1 mjesec nakon što je formiran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252000" lvl="0" indent="-252000">
              <a:buSzPct val="100000"/>
              <a:buFont typeface="Arial" pitchFamily="34" charset="0"/>
              <a:buChar char="−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ože </a:t>
            </a:r>
            <a:r>
              <a:rPr lang="de-AT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imenovati nestranačku vladu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de-AT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raspisati ponovne izbore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ako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se </a:t>
            </a:r>
            <a:r>
              <a:rPr lang="de-AT" sz="2400" dirty="0" smtClean="0">
                <a:latin typeface="Calibri" pitchFamily="34" charset="0"/>
                <a:cs typeface="Calibri" pitchFamily="34" charset="0"/>
              </a:rPr>
              <a:t>u Saboru ne mogu dogovoriti oko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proračuna</a:t>
            </a:r>
            <a:endParaRPr lang="de-AT" sz="24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Vrhovni_zapovjednik.png"/>
          <p:cNvPicPr>
            <a:picLocks noChangeAspect="1"/>
          </p:cNvPicPr>
          <p:nvPr/>
        </p:nvPicPr>
        <p:blipFill>
          <a:blip r:embed="rId2" cstate="email"/>
          <a:srcRect l="-5051" t="-5769" r="-3590" b="-3846"/>
          <a:stretch>
            <a:fillRect/>
          </a:stretch>
        </p:blipFill>
        <p:spPr>
          <a:xfrm>
            <a:off x="6072198" y="0"/>
            <a:ext cx="3071802" cy="4071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1026" name="Picture 2" descr="http://www.dnevno.hr/wp-content/uploads/2015/05/PXL_140315_10213058-660x4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" y="2780928"/>
            <a:ext cx="62865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VLADA RH </a:t>
            </a:r>
            <a:r>
              <a:rPr lang="hr-HR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(IZVRŠNA VLAST)</a:t>
            </a:r>
            <a:endParaRPr lang="hr-HR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468" y="908720"/>
            <a:ext cx="9144000" cy="5715040"/>
          </a:xfrm>
        </p:spPr>
        <p:txBody>
          <a:bodyPr>
            <a:noAutofit/>
          </a:bodyPr>
          <a:lstStyle/>
          <a:p>
            <a:pPr marL="252000" indent="-252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Vladu Republike Hrvatske čine: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 vlade (premijer)</a:t>
            </a:r>
            <a:r>
              <a:rPr lang="hr-HR" sz="2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dopredsjednici</a:t>
            </a:r>
            <a:r>
              <a:rPr lang="hr-HR" sz="2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ministri</a:t>
            </a:r>
            <a:r>
              <a:rPr lang="hr-HR" sz="2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drugi članovi Vlade</a:t>
            </a:r>
          </a:p>
          <a:p>
            <a:pPr marL="252000" indent="-252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de-AT" sz="2600" dirty="0" smtClean="0">
                <a:latin typeface="Calibri" pitchFamily="34" charset="0"/>
                <a:cs typeface="Calibri" pitchFamily="34" charset="0"/>
              </a:rPr>
              <a:t>Vladu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postavlja</a:t>
            </a:r>
            <a:r>
              <a:rPr lang="de-AT" sz="2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Sabor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i samo je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Sabor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može smjeniti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252000" indent="-252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Vlada je za svoj posao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odgovorna Saboru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predsjedniku RH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(parlamentarni sustav vlasti)</a:t>
            </a:r>
          </a:p>
          <a:p>
            <a:pPr marL="252000" indent="-252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predsjednik vlade predstavlja članove Vlade </a:t>
            </a:r>
            <a:r>
              <a:rPr lang="de-AT" sz="2600" dirty="0" err="1" smtClean="0">
                <a:latin typeface="Calibri" pitchFamily="34" charset="0"/>
                <a:cs typeface="Calibri" pitchFamily="34" charset="0"/>
              </a:rPr>
              <a:t>Sabor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i za njih traži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glasovanj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o povjerenju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(povjerenje dobivaju </a:t>
            </a:r>
            <a:r>
              <a:rPr lang="hr-HR" sz="26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kvalificiranom većinom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52000" indent="-252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ako Sabor izglasa nepovjerenje Vladi, premijeru ili pojedinom članu, oni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podnose ostavku predsjedniku RH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ili predlažu razrješenje pojedinog člana (glasovanje o nepovjerenju Vladi može pokrenuti 1/5 zastupnika Sabora)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8684"/>
              </p:ext>
            </p:extLst>
          </p:nvPr>
        </p:nvGraphicFramePr>
        <p:xfrm>
          <a:off x="6084168" y="1916832"/>
          <a:ext cx="2808312" cy="430644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00200"/>
                <a:gridCol w="1008112"/>
              </a:tblGrid>
              <a:tr h="281729">
                <a:tc>
                  <a:txBody>
                    <a:bodyPr/>
                    <a:lstStyle/>
                    <a:p>
                      <a:pPr algn="ctr"/>
                      <a:r>
                        <a:rPr lang="hr-HR" sz="1600" b="1" u="non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PREMIJER</a:t>
                      </a:r>
                      <a:endParaRPr lang="hr-HR" sz="1600" b="1" u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b="1" u="non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STRANKA</a:t>
                      </a:r>
                      <a:endParaRPr lang="hr-HR" sz="1600" b="1" u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 fontAlgn="t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Stjepan Mesić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Josip Manolić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Franjo Gregurić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Hrvoje Šarinić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Nikica Valentić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Zlatko Mateša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6283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Ivica Račan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SDP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Ivo Sanader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algn="l"/>
                      <a:r>
                        <a:rPr lang="hr-HR" sz="1400" b="1" u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Jadranka Kosor</a:t>
                      </a: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b="1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Zoran Milanović</a:t>
                      </a:r>
                      <a:endParaRPr lang="hr-HR" sz="1400" b="1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SDP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b="1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Tihomir</a:t>
                      </a:r>
                      <a:r>
                        <a:rPr lang="hr-HR" sz="1400" b="1" u="none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Orešković</a:t>
                      </a:r>
                      <a:endParaRPr lang="hr-HR" sz="1400" b="1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nezavisan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2648">
                <a:tc>
                  <a:txBody>
                    <a:bodyPr/>
                    <a:lstStyle/>
                    <a:p>
                      <a:pPr marL="21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b="1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Andrej Plenković</a:t>
                      </a:r>
                      <a:endParaRPr lang="hr-HR" sz="1400" b="1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u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HDZ</a:t>
                      </a:r>
                      <a:endParaRPr lang="hr-HR" sz="1400" u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0640" marR="40640" marT="20320" marB="2032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6" y="2217021"/>
            <a:ext cx="5595970" cy="3442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ular Callout 9" hidden="1"/>
          <p:cNvSpPr/>
          <p:nvPr/>
        </p:nvSpPr>
        <p:spPr>
          <a:xfrm>
            <a:off x="4932040" y="548680"/>
            <a:ext cx="4071966" cy="1205326"/>
          </a:xfrm>
          <a:prstGeom prst="wedgeRoundRectCallout">
            <a:avLst>
              <a:gd name="adj1" fmla="val -42727"/>
              <a:gd name="adj2" fmla="val -86067"/>
              <a:gd name="adj3" fmla="val 1666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Lojalnost prema zemlji uvijek. Lojalnost prema vladi kada to zasluži.</a:t>
            </a:r>
          </a:p>
          <a:p>
            <a:pPr algn="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dirty="0" err="1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Mark</a:t>
            </a: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Twain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2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OVLASTI VLADE RH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496" y="1052736"/>
            <a:ext cx="9036496" cy="5715040"/>
          </a:xfrm>
        </p:spPr>
        <p:txBody>
          <a:bodyPr>
            <a:noAutofit/>
          </a:bodyPr>
          <a:lstStyle/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predlaže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zakone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i druge akte Saboru na usvajanje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predlaže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državni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proračun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Saboru na usvajanje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provodi zakone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i druge odluke Sabora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dgovorna</a:t>
            </a:r>
            <a:r>
              <a:rPr lang="vi-VN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je za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vanjsku</a:t>
            </a:r>
            <a:r>
              <a:rPr lang="vi-VN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unutarnju</a:t>
            </a:r>
            <a:r>
              <a:rPr lang="vi-V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politiku 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adzire državnu upravu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 civiln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e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 službe sigurnosti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b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rine se o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gospodarskom razvitku 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zemlje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rati provođenje monetarne politike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smjerava rad i razvi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 smtClean="0">
                <a:latin typeface="Calibri" pitchFamily="34" charset="0"/>
                <a:cs typeface="Calibri" pitchFamily="34" charset="0"/>
              </a:rPr>
              <a:t>ak javnih službi</a:t>
            </a:r>
            <a:endParaRPr lang="hr-HR" sz="3200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42900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NADZOR RADA VLADE RH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496" y="857232"/>
            <a:ext cx="9108504" cy="5715040"/>
          </a:xfrm>
        </p:spPr>
        <p:txBody>
          <a:bodyPr>
            <a:noAutofit/>
          </a:bodyPr>
          <a:lstStyle/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INTERPELACIJOM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postavljanjem pitanja o radu Vlade u usmenom ili pismenom obliku</a:t>
            </a: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AKTUALNOM SATU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(prijepodne) kada članovi Vlade odgovaraju na pitanja Saborskih zastupnika</a:t>
            </a: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ISTRAŽNIM POVJERENSTVIMA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(npr. Patria - kupovina oklopnih vozila za MORH, Istražno povjerenstvo za Agrokor…) 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324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pisanjem pisama i ukazivanjem na nedostatke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5720" y="1928802"/>
            <a:ext cx="8643998" cy="2214578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252000"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vi-VN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Članak 192.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vi-VN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Interpelacijom se na sjednici Sabora otvara rasprava o radu Vlade u cjelini ili o pojedinim odlukama Vlade ili ministarstva, ako one odstupaju od općeg stajališta Vlade ili ministarstva u provođenju zakona ili utvrđene politike.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algn="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(Saborski poslovnik)</a:t>
            </a:r>
            <a:endParaRPr lang="vi-VN" sz="20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29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57232"/>
            <a:ext cx="8715436" cy="571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1384142"/>
            <a:ext cx="8715436" cy="4663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786050" y="2214554"/>
            <a:ext cx="314327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7158" y="2571744"/>
            <a:ext cx="8215370" cy="2365492"/>
            <a:chOff x="357158" y="2571744"/>
            <a:chExt cx="8215370" cy="236549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8" y="3857627"/>
              <a:ext cx="8143932" cy="1079609"/>
            </a:xfrm>
            <a:prstGeom prst="rect">
              <a:avLst/>
            </a:prstGeom>
            <a:ln w="57150">
              <a:solidFill>
                <a:srgbClr val="FF0000"/>
              </a:solidFill>
            </a:ln>
            <a:effectLst>
              <a:outerShdw blurRad="190500" algn="tl" rotWithShape="0">
                <a:schemeClr val="tx1">
                  <a:alpha val="70000"/>
                </a:scheme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>
            <a:xfrm rot="10800000">
              <a:off x="5929322" y="2571744"/>
              <a:ext cx="2643206" cy="12858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357158" y="2571744"/>
              <a:ext cx="2428892" cy="12858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969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06488" y="973927"/>
            <a:ext cx="2241976" cy="510857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BOŽIĆNI USTAV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4082" y="2341355"/>
            <a:ext cx="2476507" cy="80319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ZAKONODAVNA VLAST</a:t>
            </a:r>
            <a:endParaRPr lang="hr-HR" sz="2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09133" y="2341355"/>
            <a:ext cx="2208777" cy="80319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IZVRŠNA VLAST</a:t>
            </a:r>
            <a:endParaRPr lang="hr-HR" sz="2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38744" y="3496454"/>
            <a:ext cx="1807181" cy="602394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SABOR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66324" y="3496454"/>
            <a:ext cx="1807181" cy="60239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66588" y="3496454"/>
            <a:ext cx="1405585" cy="602394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VLADA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71479" y="913881"/>
            <a:ext cx="3681295" cy="66932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REPUBLIKA HRVATSKA</a:t>
            </a:r>
            <a:endParaRPr lang="hr-HR" sz="2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rot="20889206">
            <a:off x="6245195" y="493017"/>
            <a:ext cx="1704517" cy="418536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22. 12. 1990.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946455" y="2341355"/>
            <a:ext cx="2208777" cy="803191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SUDSKA VLAST</a:t>
            </a:r>
            <a:endParaRPr lang="hr-HR" sz="2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Elbow Connector 2"/>
          <p:cNvCxnSpPr>
            <a:stCxn id="9" idx="2"/>
            <a:endCxn id="36" idx="0"/>
          </p:cNvCxnSpPr>
          <p:nvPr/>
        </p:nvCxnSpPr>
        <p:spPr>
          <a:xfrm rot="5400000">
            <a:off x="2798159" y="627386"/>
            <a:ext cx="758147" cy="2669791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9" idx="2"/>
            <a:endCxn id="37" idx="0"/>
          </p:cNvCxnSpPr>
          <p:nvPr/>
        </p:nvCxnSpPr>
        <p:spPr>
          <a:xfrm rot="16200000" flipH="1">
            <a:off x="4133751" y="1961583"/>
            <a:ext cx="758147" cy="1395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9" idx="2"/>
            <a:endCxn id="56" idx="0"/>
          </p:cNvCxnSpPr>
          <p:nvPr/>
        </p:nvCxnSpPr>
        <p:spPr>
          <a:xfrm rot="16200000" flipH="1">
            <a:off x="5402412" y="692922"/>
            <a:ext cx="758147" cy="2538717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6" idx="2"/>
            <a:endCxn id="38" idx="0"/>
          </p:cNvCxnSpPr>
          <p:nvPr/>
        </p:nvCxnSpPr>
        <p:spPr>
          <a:xfrm rot="5400000">
            <a:off x="1666382" y="3320500"/>
            <a:ext cx="351908" cy="1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7" idx="2"/>
            <a:endCxn id="39" idx="0"/>
          </p:cNvCxnSpPr>
          <p:nvPr/>
        </p:nvCxnSpPr>
        <p:spPr>
          <a:xfrm rot="5400000">
            <a:off x="4065765" y="3048697"/>
            <a:ext cx="351908" cy="543607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7" idx="2"/>
            <a:endCxn id="40" idx="0"/>
          </p:cNvCxnSpPr>
          <p:nvPr/>
        </p:nvCxnSpPr>
        <p:spPr>
          <a:xfrm rot="16200000" flipH="1">
            <a:off x="4965497" y="2692570"/>
            <a:ext cx="351908" cy="1255859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9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786314" y="214290"/>
            <a:ext cx="4143372" cy="3429024"/>
            <a:chOff x="4786314" y="214290"/>
            <a:chExt cx="4143372" cy="3429024"/>
          </a:xfrm>
        </p:grpSpPr>
        <p:sp>
          <p:nvSpPr>
            <p:cNvPr id="4" name="Rectangle 3"/>
            <p:cNvSpPr/>
            <p:nvPr/>
          </p:nvSpPr>
          <p:spPr>
            <a:xfrm>
              <a:off x="4786314" y="214290"/>
              <a:ext cx="4143372" cy="342902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180000" indent="-180000" algn="ctr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</a:pPr>
              <a:r>
                <a:rPr lang="hr-HR" sz="28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SABOR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pokreće postupak odgovornosti predsjednika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može ga ovlastiti da donosi uredbe sa zakonskom snagom dok traje rat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izglasava povjerenje i nadzire rad Vlade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podnosi interpelaciju o radu Vlade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786314" y="2357430"/>
              <a:ext cx="4140000" cy="1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14282" y="214290"/>
            <a:ext cx="3643338" cy="3429024"/>
            <a:chOff x="214282" y="214290"/>
            <a:chExt cx="3643338" cy="3429024"/>
          </a:xfrm>
        </p:grpSpPr>
        <p:sp>
          <p:nvSpPr>
            <p:cNvPr id="3" name="Rectangle 2"/>
            <p:cNvSpPr/>
            <p:nvPr/>
          </p:nvSpPr>
          <p:spPr>
            <a:xfrm>
              <a:off x="214282" y="214290"/>
              <a:ext cx="3643338" cy="3429024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180000" indent="-180000" algn="ctr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</a:pPr>
              <a:r>
                <a:rPr lang="hr-HR" sz="28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PREDSJEDNIK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raspisuje izbore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saziva prvu sjednicu Sabora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raspušta Sabor pod </a:t>
              </a:r>
              <a:b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određenim uvjetima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povjerava mandat za sastavljanje Vlade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može predložiti održavanje sjednica i prisustvovat joj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14282" y="2214554"/>
              <a:ext cx="3643338" cy="13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85720" y="4429132"/>
            <a:ext cx="8572560" cy="2214578"/>
            <a:chOff x="285720" y="4429132"/>
            <a:chExt cx="8572560" cy="2214578"/>
          </a:xfrm>
        </p:grpSpPr>
        <p:sp>
          <p:nvSpPr>
            <p:cNvPr id="16" name="Rectangle 15"/>
            <p:cNvSpPr/>
            <p:nvPr/>
          </p:nvSpPr>
          <p:spPr>
            <a:xfrm>
              <a:off x="285720" y="4429132"/>
              <a:ext cx="8572560" cy="2214578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numCol="2" rtlCol="0" anchor="t"/>
            <a:lstStyle/>
            <a:p>
              <a:pPr marL="180000" indent="-180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</a:pPr>
              <a:r>
                <a:rPr lang="hr-HR" sz="2800" b="1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VLADA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predlaže: raspuštanje Sabora, donošenje uredbi sa zakonskom snagom, osnivanje diplomatskih </a:t>
              </a:r>
              <a:b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misija…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endParaRPr lang="hr-HR" sz="20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izvještava o svom radu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odgovorna Saboru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predlaže zakone i proračun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provodi zakone</a:t>
              </a:r>
            </a:p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dirty="0" smtClean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rPr>
                <a:t>predlaže raspuštanje Sabora u određenim uvjetima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145154" y="4429132"/>
              <a:ext cx="0" cy="221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ight Arrow 21"/>
          <p:cNvSpPr/>
          <p:nvPr/>
        </p:nvSpPr>
        <p:spPr>
          <a:xfrm rot="18000000">
            <a:off x="5488410" y="3729194"/>
            <a:ext cx="915276" cy="50006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7200000">
            <a:off x="6131352" y="3729194"/>
            <a:ext cx="915276" cy="50006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4492827">
            <a:off x="1130692" y="3729052"/>
            <a:ext cx="915276" cy="50006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3692827">
            <a:off x="1773634" y="3729052"/>
            <a:ext cx="915276" cy="50006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3643306" y="571480"/>
            <a:ext cx="1214446" cy="64294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643306" y="1357298"/>
            <a:ext cx="1201028" cy="64294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Calibri" pitchFamily="34" charset="0"/>
              <a:buChar char="–"/>
            </a:pPr>
            <a:endParaRPr lang="hr-HR" sz="20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2" descr="Čekić, presuda sud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-214346" y="3643314"/>
            <a:ext cx="5093396" cy="335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42900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SUDSKA VLAST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71480" y="1000108"/>
            <a:ext cx="8972520" cy="5643602"/>
          </a:xfrm>
        </p:spPr>
        <p:txBody>
          <a:bodyPr>
            <a:noAutofit/>
          </a:bodyPr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sudsku vlast obavljaju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sudovi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sudska vlast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samostalna i neovisna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latin typeface="Calibri" pitchFamily="34" charset="0"/>
                <a:cs typeface="Calibri" pitchFamily="34" charset="0"/>
              </a:rPr>
              <a:t>(nije pod utjecajem vlade, parlamenta ili predsjednika)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sudske su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rasprave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javne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presude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se izriču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javno</a:t>
            </a:r>
          </a:p>
          <a:p>
            <a:pPr marL="572675" lvl="1" indent="-252000">
              <a:spcBef>
                <a:spcPts val="6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javnost se može isključiti iz cijele rasprave ili dijela rasprave radi interesa javnog morala, javnog reda ili državne sigurnosti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sudci imaju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imunitet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sudačka dužnost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stalna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Državno sudbeno vijeće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imenuje i razrješuje sudce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714744" y="214290"/>
            <a:ext cx="5214974" cy="6357982"/>
            <a:chOff x="3714744" y="214290"/>
            <a:chExt cx="5214974" cy="635798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358082" y="1785902"/>
              <a:ext cx="35719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6572264" y="214290"/>
              <a:ext cx="2143140" cy="85725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SUDSKA VLAST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15272" y="1428736"/>
              <a:ext cx="1214446" cy="64294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USTAVNI SUD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429388" y="2357430"/>
              <a:ext cx="2143140" cy="50006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VRHOVNI SUD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14744" y="3500438"/>
              <a:ext cx="1500198" cy="85725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ŽUPANIJSKI SUDOVI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4744" y="4643446"/>
              <a:ext cx="1500198" cy="85725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OPĆINSKI SUDOVI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5400000">
              <a:off x="6715140" y="1714488"/>
              <a:ext cx="128588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8107387" y="3392487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750871" y="3071798"/>
              <a:ext cx="42860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4357686" y="3392487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29124" y="3286124"/>
              <a:ext cx="37800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6215074" y="3392463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4321967" y="449975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835752" y="3951330"/>
              <a:ext cx="13320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7750991" y="5642760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643570" y="3500438"/>
              <a:ext cx="1357322" cy="857256"/>
            </a:xfrm>
            <a:prstGeom prst="rect">
              <a:avLst/>
            </a:prstGeom>
            <a:gradFill flip="none" rotWithShape="1">
              <a:gsLst>
                <a:gs pos="0">
                  <a:srgbClr val="107615">
                    <a:shade val="30000"/>
                    <a:satMod val="115000"/>
                  </a:srgbClr>
                </a:gs>
                <a:gs pos="50000">
                  <a:srgbClr val="107615">
                    <a:shade val="67500"/>
                    <a:satMod val="115000"/>
                  </a:srgbClr>
                </a:gs>
                <a:gs pos="100000">
                  <a:srgbClr val="10761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VISOKI TRGOVAČKI SUD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15272" y="3500438"/>
              <a:ext cx="1071570" cy="857256"/>
            </a:xfrm>
            <a:prstGeom prst="rect">
              <a:avLst/>
            </a:prstGeom>
            <a:gradFill flip="none" rotWithShape="1">
              <a:gsLst>
                <a:gs pos="0">
                  <a:srgbClr val="107615">
                    <a:shade val="30000"/>
                    <a:satMod val="115000"/>
                  </a:srgbClr>
                </a:gs>
                <a:gs pos="50000">
                  <a:srgbClr val="107615">
                    <a:shade val="67500"/>
                    <a:satMod val="115000"/>
                  </a:srgbClr>
                </a:gs>
                <a:gs pos="100000">
                  <a:srgbClr val="10761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UPRAVNI SUD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43570" y="4643446"/>
              <a:ext cx="1357322" cy="857256"/>
            </a:xfrm>
            <a:prstGeom prst="rect">
              <a:avLst/>
            </a:prstGeom>
            <a:gradFill flip="none" rotWithShape="1">
              <a:gsLst>
                <a:gs pos="0">
                  <a:srgbClr val="107615">
                    <a:shade val="30000"/>
                    <a:satMod val="115000"/>
                  </a:srgbClr>
                </a:gs>
                <a:gs pos="50000">
                  <a:srgbClr val="107615">
                    <a:shade val="67500"/>
                    <a:satMod val="115000"/>
                  </a:srgbClr>
                </a:gs>
                <a:gs pos="100000">
                  <a:srgbClr val="10761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TRGOVAČKI SUDOVI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6179355" y="449975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7215206" y="4643446"/>
              <a:ext cx="1357322" cy="857256"/>
            </a:xfrm>
            <a:prstGeom prst="rect">
              <a:avLst/>
            </a:prstGeom>
            <a:gradFill flip="none" rotWithShape="1">
              <a:gsLst>
                <a:gs pos="0">
                  <a:srgbClr val="107615">
                    <a:shade val="30000"/>
                    <a:satMod val="115000"/>
                  </a:srgbClr>
                </a:gs>
                <a:gs pos="50000">
                  <a:srgbClr val="107615">
                    <a:shade val="67500"/>
                    <a:satMod val="115000"/>
                  </a:srgbClr>
                </a:gs>
                <a:gs pos="100000">
                  <a:srgbClr val="10761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VISOKI PREKRŠAJNI SUD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215206" y="5715016"/>
              <a:ext cx="1357322" cy="857256"/>
            </a:xfrm>
            <a:prstGeom prst="rect">
              <a:avLst/>
            </a:prstGeom>
            <a:gradFill flip="none" rotWithShape="1">
              <a:gsLst>
                <a:gs pos="0">
                  <a:srgbClr val="107615">
                    <a:shade val="30000"/>
                    <a:satMod val="115000"/>
                  </a:srgbClr>
                </a:gs>
                <a:gs pos="50000">
                  <a:srgbClr val="107615">
                    <a:shade val="67500"/>
                    <a:satMod val="115000"/>
                  </a:srgbClr>
                </a:gs>
                <a:gs pos="100000">
                  <a:srgbClr val="10761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PREKRŠAJNI SUDOVI</a:t>
              </a:r>
              <a:endParaRPr lang="hr-H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571868" y="2214554"/>
            <a:ext cx="5179504" cy="3502050"/>
            <a:chOff x="3571868" y="2214554"/>
            <a:chExt cx="5179504" cy="3502050"/>
          </a:xfrm>
        </p:grpSpPr>
        <p:sp>
          <p:nvSpPr>
            <p:cNvPr id="42" name="Rectangle 41"/>
            <p:cNvSpPr/>
            <p:nvPr/>
          </p:nvSpPr>
          <p:spPr>
            <a:xfrm>
              <a:off x="3587604" y="2214554"/>
              <a:ext cx="2234810" cy="571504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000" indent="-180000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REDOVNI SUDOVI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>
              <a:off x="3571868" y="2214554"/>
              <a:ext cx="5179504" cy="1588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5351636" y="3000373"/>
              <a:ext cx="3399736" cy="1588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845149" y="3956216"/>
              <a:ext cx="3485488" cy="2165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587604" y="5715016"/>
              <a:ext cx="1785950" cy="1588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4015454" y="4342736"/>
              <a:ext cx="2699670" cy="14942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 flipH="1" flipV="1">
              <a:off x="8354578" y="2610554"/>
              <a:ext cx="792000" cy="1588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5500694" y="3071810"/>
            <a:ext cx="3429024" cy="3643338"/>
            <a:chOff x="5500694" y="3071810"/>
            <a:chExt cx="3429024" cy="3643338"/>
          </a:xfrm>
        </p:grpSpPr>
        <p:sp>
          <p:nvSpPr>
            <p:cNvPr id="51" name="Rectangle 50"/>
            <p:cNvSpPr/>
            <p:nvPr/>
          </p:nvSpPr>
          <p:spPr>
            <a:xfrm>
              <a:off x="5500694" y="3357562"/>
              <a:ext cx="3429024" cy="3357586"/>
            </a:xfrm>
            <a:prstGeom prst="rect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endParaRPr lang="hr-HR" sz="20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00694" y="3071810"/>
              <a:ext cx="3429024" cy="35719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000" indent="-180000"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Calibri" pitchFamily="34" charset="0"/>
                <a:buChar char="–"/>
              </a:pP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SPECIJALIZIRANI SUDOVI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3770" y="428604"/>
            <a:ext cx="8919272" cy="6249782"/>
            <a:chOff x="588438" y="691875"/>
            <a:chExt cx="8220290" cy="5760001"/>
          </a:xfrm>
          <a:effectLst/>
        </p:grpSpPr>
        <p:pic>
          <p:nvPicPr>
            <p:cNvPr id="43" name="Picture 2" descr="http://gdb.rferl.org/0B9D9598-001A-485C-B030-34D0F4276437_mw1024_s_n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04022" y="691875"/>
              <a:ext cx="3904706" cy="29295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48" name="Picture 4" descr="http://www.24sata.hr/image/pocinje-suenje-osmorica-ce-se-na-sudu-izjasniti-o-krivnji-504x335-20110623-20110606095138-7cf2572dcb70d2a9891e99064bd588ca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8438" y="3571876"/>
              <a:ext cx="4332893" cy="28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49" name="Picture 2" descr="http://slobodnadalmacija.hr/Portals/0/Images/2012-01-26/PSD/Cacic/02.jpg"/>
            <p:cNvPicPr>
              <a:picLocks noChangeAspect="1" noChangeArrowheads="1"/>
            </p:cNvPicPr>
            <p:nvPr/>
          </p:nvPicPr>
          <p:blipFill>
            <a:blip r:embed="rId6"/>
            <a:srcRect l="6769"/>
            <a:stretch>
              <a:fillRect/>
            </a:stretch>
          </p:blipFill>
          <p:spPr bwMode="auto">
            <a:xfrm>
              <a:off x="4925379" y="3571876"/>
              <a:ext cx="3883349" cy="28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83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USTAVNI SUD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1438" y="1071546"/>
            <a:ext cx="9144032" cy="5643602"/>
          </a:xfrm>
        </p:spPr>
        <p:txBody>
          <a:bodyPr>
            <a:noAutofit/>
          </a:bodyPr>
          <a:lstStyle/>
          <a:p>
            <a:pPr marL="252000" indent="-252000">
              <a:spcBef>
                <a:spcPts val="6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nadilazi ostale sudove</a:t>
            </a:r>
          </a:p>
          <a:p>
            <a:pPr marL="252000" indent="-252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ZADAĆA USTAVNOG SUDA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odlučivanje o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ustavnosti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zakona i drugih propisa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zaštita ustavne slobode i prava čovjeka i građanina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27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rješavanje sukoba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nadležnosti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 tijela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zakonodavne, izvršne i sudske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 vlasti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2700" dirty="0" smtClean="0">
                <a:latin typeface="Calibri" pitchFamily="34" charset="0"/>
                <a:cs typeface="Calibri" pitchFamily="34" charset="0"/>
              </a:rPr>
              <a:t>odlučivanje o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odgovornosti predsjednika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za povredu Ustava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nadziranje</a:t>
            </a:r>
            <a:r>
              <a:rPr lang="hr-HR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rada političkih stranaka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i po potrebi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zabranu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 njihovog rada</a:t>
            </a:r>
          </a:p>
          <a:p>
            <a:pPr marL="572040" lvl="1" indent="-324000">
              <a:spcBef>
                <a:spcPts val="800"/>
              </a:spcBef>
              <a:buSzPct val="100000"/>
              <a:buFont typeface="Arial" pitchFamily="34" charset="0"/>
              <a:buChar char="−"/>
            </a:pPr>
            <a:r>
              <a:rPr lang="hr-HR" sz="2700" dirty="0" smtClean="0">
                <a:latin typeface="Calibri" pitchFamily="34" charset="0"/>
                <a:cs typeface="Calibri" pitchFamily="34" charset="0"/>
              </a:rPr>
              <a:t>nadziranje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ustavnosti izbora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referenduma</a:t>
            </a:r>
          </a:p>
        </p:txBody>
      </p:sp>
      <p:pic>
        <p:nvPicPr>
          <p:cNvPr id="5" name="Picture 4" descr="Ustavni-sud-RH_0_0_468X10000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572132" y="0"/>
            <a:ext cx="3571868" cy="2259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usudjy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69" y="571480"/>
            <a:ext cx="8758025" cy="6072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>
            <a:off x="4500562" y="2500330"/>
            <a:ext cx="428628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29520" y="3071810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86050" y="148760"/>
            <a:ext cx="3929090" cy="7143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REPUBLIKA HRVATSKA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3702" y="1500198"/>
            <a:ext cx="2143140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86710" y="2714644"/>
            <a:ext cx="1214446" cy="642942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00826" y="3643338"/>
            <a:ext cx="2143140" cy="50006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86050" y="4786346"/>
            <a:ext cx="1500198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52937" y="4786346"/>
            <a:ext cx="1500198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86710" y="4786346"/>
            <a:ext cx="1214446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86050" y="5929354"/>
            <a:ext cx="1500198" cy="92864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29124" y="5929354"/>
            <a:ext cx="1500198" cy="92864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6786578" y="3000396"/>
            <a:ext cx="128588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180413" y="4678395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715152" y="4357706"/>
            <a:ext cx="42860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463917" y="4678395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71868" y="4572008"/>
            <a:ext cx="4714908" cy="16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465769" y="282100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751257" y="282100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57620" y="2714644"/>
            <a:ext cx="171451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7608909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501356" y="1070752"/>
            <a:ext cx="428628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28728" y="1285884"/>
            <a:ext cx="628654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608513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1322365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1250928" y="2535254"/>
            <a:ext cx="357190" cy="1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5178429" y="4678371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071272" y="5785660"/>
            <a:ext cx="28575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428198" y="5785660"/>
            <a:ext cx="28575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14282" y="1500198"/>
            <a:ext cx="2643206" cy="85725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79025" y="1500198"/>
            <a:ext cx="214314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8596" y="2714644"/>
            <a:ext cx="1928826" cy="64294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488" y="2928958"/>
            <a:ext cx="1928826" cy="64294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29190" y="2928958"/>
            <a:ext cx="1500198" cy="64294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19824" y="4786346"/>
            <a:ext cx="1500198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43636" y="5929354"/>
            <a:ext cx="1500198" cy="92864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6821503" y="4678395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6785784" y="5785660"/>
            <a:ext cx="28575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82"/>
          <p:cNvGrpSpPr/>
          <p:nvPr/>
        </p:nvGrpSpPr>
        <p:grpSpPr>
          <a:xfrm>
            <a:off x="214282" y="142852"/>
            <a:ext cx="8786874" cy="6709240"/>
            <a:chOff x="214282" y="142852"/>
            <a:chExt cx="8786874" cy="6709240"/>
          </a:xfrm>
        </p:grpSpPr>
        <p:cxnSp>
          <p:nvCxnSpPr>
            <p:cNvPr id="42" name="Straight Connector 41"/>
            <p:cNvCxnSpPr/>
            <p:nvPr/>
          </p:nvCxnSpPr>
          <p:spPr>
            <a:xfrm rot="5400000">
              <a:off x="4500562" y="2494422"/>
              <a:ext cx="428628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429520" y="3065902"/>
              <a:ext cx="35719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2786050" y="142852"/>
              <a:ext cx="3929090" cy="71438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REPUBLIKA HRVATSKA</a:t>
              </a:r>
              <a:endParaRPr lang="hr-H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43702" y="1494290"/>
              <a:ext cx="2143140" cy="85725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SUDSKA VLAST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786710" y="2708736"/>
              <a:ext cx="1214446" cy="642942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USTAVNI SUD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00826" y="3637430"/>
              <a:ext cx="2143140" cy="50006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VRHOVNI SUD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86050" y="4780438"/>
              <a:ext cx="1500198" cy="85725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ŽUPANIJSKI SUDOVI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52937" y="4780438"/>
              <a:ext cx="1500198" cy="85725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VISOKI TRGOVAČKI SUD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786710" y="4780438"/>
              <a:ext cx="1214446" cy="85725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UPRAVNI SUD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86050" y="5923446"/>
              <a:ext cx="1500198" cy="92864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OPĆINSKI SUDOVI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29124" y="5923446"/>
              <a:ext cx="1500198" cy="92864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TRGOVAČKI SUDOVI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5400000">
              <a:off x="6786578" y="2994488"/>
              <a:ext cx="128588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8180413" y="4672487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6715152" y="4351798"/>
              <a:ext cx="42860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3463917" y="4672487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71868" y="4566100"/>
              <a:ext cx="4714908" cy="161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5465769" y="2815099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3751257" y="2815099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857620" y="2708736"/>
              <a:ext cx="171451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7608909" y="1386339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01356" y="1064844"/>
              <a:ext cx="428628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428728" y="1279976"/>
              <a:ext cx="628654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4608513" y="1386339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322365" y="1386339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1250928" y="2529346"/>
              <a:ext cx="357190" cy="15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5178429" y="4672463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5071272" y="577975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3428198" y="577975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214282" y="1494290"/>
              <a:ext cx="2643206" cy="85725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ZAKONODAVNA VLAST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679025" y="1494290"/>
              <a:ext cx="2143140" cy="8572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IZVRŠNA VLAST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28596" y="2708736"/>
              <a:ext cx="1928826" cy="64294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SABOR</a:t>
              </a:r>
              <a:endParaRPr lang="hr-H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857488" y="2923050"/>
              <a:ext cx="1928826" cy="642942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PREDSJEDNIK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29190" y="2923050"/>
              <a:ext cx="1500198" cy="642942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VLADA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19824" y="4780438"/>
              <a:ext cx="1500198" cy="85725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VISOKI PREKRŠAJNI SUD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43636" y="5923446"/>
              <a:ext cx="1500198" cy="928646"/>
            </a:xfrm>
            <a:prstGeom prst="rect">
              <a:avLst/>
            </a:prstGeom>
            <a:gradFill flip="none" rotWithShape="1">
              <a:gsLst>
                <a:gs pos="0">
                  <a:srgbClr val="0C5C10">
                    <a:shade val="30000"/>
                    <a:satMod val="115000"/>
                  </a:srgbClr>
                </a:gs>
                <a:gs pos="50000">
                  <a:srgbClr val="0C5C10">
                    <a:shade val="67500"/>
                    <a:satMod val="115000"/>
                  </a:srgbClr>
                </a:gs>
                <a:gs pos="100000">
                  <a:srgbClr val="0C5C1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PREKRŠAJNI SUDOVI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>
              <a:off x="6821503" y="4672487"/>
              <a:ext cx="214314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85784" y="577975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47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54"/>
            <a:ext cx="857256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DRŽAVNA UPRAVA - MINISTARSTVA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06" y="1027917"/>
            <a:ext cx="4429156" cy="5401479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financija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obrane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vanjskih i europskih poslova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unutarnjih poslova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pravosuđa Republike Hrvatske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uprave Republike Hrvatske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gospodarstva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regionalnoga razvoja i fondova Europske unije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poduzetništva i obrta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rada i mirovinskoga sustava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32" y="1027917"/>
            <a:ext cx="4572000" cy="54014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pomorstva, prometa i infrastrukture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poljoprivrede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turizma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zaštite okoliša i prirode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graditeljstva i prostornoga uređenja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branitelja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socijalne politike i mladih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zdravlja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znanosti, obrazovanja i sporta</a:t>
            </a:r>
          </a:p>
          <a:p>
            <a:pPr marL="514350" indent="-514350" defTabSz="91440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 startAt="11"/>
            </a:pPr>
            <a:r>
              <a:rPr lang="vi-VN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kulture</a:t>
            </a:r>
            <a:endParaRPr lang="vi-VN" sz="25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5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54"/>
            <a:ext cx="857256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DRŽAVNA UPRAVA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1406" y="1054075"/>
            <a:ext cx="7358114" cy="1785950"/>
          </a:xfrm>
        </p:spPr>
        <p:txBody>
          <a:bodyPr numCol="1">
            <a:noAutofit/>
          </a:bodyPr>
          <a:lstStyle/>
          <a:p>
            <a:pPr marL="504000" indent="-576000">
              <a:spcBef>
                <a:spcPts val="3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vi-VN" sz="2600" smtClean="0">
                <a:latin typeface="Calibri" pitchFamily="34" charset="0"/>
                <a:cs typeface="Calibri" pitchFamily="34" charset="0"/>
              </a:rPr>
              <a:t>Državni ured za </a:t>
            </a:r>
            <a:r>
              <a:rPr lang="vi-VN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trgovinsku politiku</a:t>
            </a:r>
          </a:p>
          <a:p>
            <a:pPr marL="504000" indent="-576000">
              <a:spcBef>
                <a:spcPts val="3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vi-VN" sz="2600" smtClean="0">
                <a:latin typeface="Calibri" pitchFamily="34" charset="0"/>
                <a:cs typeface="Calibri" pitchFamily="34" charset="0"/>
              </a:rPr>
              <a:t>Državni ured za </a:t>
            </a:r>
            <a:r>
              <a:rPr lang="vi-VN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središnju javnu nabavu</a:t>
            </a:r>
          </a:p>
          <a:p>
            <a:pPr marL="504000" indent="-576000">
              <a:spcBef>
                <a:spcPts val="3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vi-VN" sz="2600" smtClean="0">
                <a:latin typeface="Calibri" pitchFamily="34" charset="0"/>
                <a:cs typeface="Calibri" pitchFamily="34" charset="0"/>
              </a:rPr>
              <a:t>Državni ured za </a:t>
            </a:r>
            <a:r>
              <a:rPr lang="vi-VN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upravljanje državnom imovinom</a:t>
            </a:r>
          </a:p>
          <a:p>
            <a:pPr marL="504000" indent="-576000">
              <a:spcBef>
                <a:spcPts val="3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vi-VN" sz="2600" smtClean="0">
                <a:latin typeface="Calibri" pitchFamily="34" charset="0"/>
                <a:cs typeface="Calibri" pitchFamily="34" charset="0"/>
              </a:rPr>
              <a:t>Državni ured za </a:t>
            </a:r>
            <a:r>
              <a:rPr lang="vi-VN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Hrvate izvan Republike Hrvatske</a:t>
            </a:r>
            <a:endParaRPr lang="vi-VN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358082" y="1018356"/>
            <a:ext cx="500066" cy="1857388"/>
          </a:xfrm>
          <a:prstGeom prst="rightBrace">
            <a:avLst>
              <a:gd name="adj1" fmla="val 5698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358082" y="3107529"/>
            <a:ext cx="500066" cy="3500462"/>
          </a:xfrm>
          <a:prstGeom prst="rightBrace">
            <a:avLst>
              <a:gd name="adj1" fmla="val 5698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23271" y="1469997"/>
            <a:ext cx="1915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UREDI</a:t>
            </a:r>
            <a:endParaRPr lang="hr-HR" sz="2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6683293" y="4380707"/>
            <a:ext cx="33958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DRŽAVNA 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UPRAVA I ZAVODI</a:t>
            </a:r>
            <a:endParaRPr lang="hr-HR" sz="2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06" y="3076503"/>
            <a:ext cx="7715304" cy="356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geodetska</a:t>
            </a: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uprava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Državna uprava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zaštitu i spašavanje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hidrometeorološki</a:t>
            </a: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zavod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inspektorat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zavod za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intelektualno vlasništvo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zavod za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mjeriteljstvo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zavod za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radiološku i nuklearnu sigurnost</a:t>
            </a:r>
          </a:p>
          <a:p>
            <a:pPr marL="504000" indent="-576000" defTabSz="914400" hangingPunct="1">
              <a:lnSpc>
                <a:spcPct val="100000"/>
              </a:lnSpc>
              <a:spcBef>
                <a:spcPts val="30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vi-VN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Državni zavod za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statistiku</a:t>
            </a:r>
          </a:p>
        </p:txBody>
      </p:sp>
    </p:spTree>
    <p:extLst>
      <p:ext uri="{BB962C8B-B14F-4D97-AF65-F5344CB8AC3E}">
        <p14:creationId xmlns:p14="http://schemas.microsoft.com/office/powerpoint/2010/main" val="38445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8596" y="-71454"/>
            <a:ext cx="857256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LOKALNA SAMOUPRAVA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42844" y="1000108"/>
            <a:ext cx="9001156" cy="5572164"/>
          </a:xfrm>
        </p:spPr>
        <p:txBody>
          <a:bodyPr>
            <a:noAutofit/>
          </a:bodyPr>
          <a:lstStyle/>
          <a:p>
            <a:pPr marL="252000" indent="-252000">
              <a:spcBef>
                <a:spcPts val="18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 jedinice lokalne samouprave ubrajamo: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općine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gradove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županije 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(jedinice područne samouprave)</a:t>
            </a:r>
            <a:endParaRPr lang="hr-HR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72675" lvl="1" indent="-252000">
              <a:spcBef>
                <a:spcPts val="1800"/>
              </a:spcBef>
              <a:buFont typeface="Arial" pitchFamily="34" charset="0"/>
              <a:buChar char="−"/>
            </a:pPr>
            <a:r>
              <a:rPr lang="vi-VN" i="1" dirty="0" smtClean="0">
                <a:latin typeface="Calibri" pitchFamily="34" charset="0"/>
                <a:cs typeface="Calibri" pitchFamily="34" charset="0"/>
              </a:rPr>
              <a:t>U njihovu su djelokrugu poslovi kojima se neposredno ostvaruju prava 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zadovoljavaju potrebe građana, a nisu Ustavom ili zakonom dodijeljeni državnim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tijelima</a:t>
            </a:r>
            <a:endParaRPr lang="hr-HR" i="1" dirty="0" smtClean="0">
              <a:latin typeface="Calibri" pitchFamily="34" charset="0"/>
              <a:cs typeface="Calibri" pitchFamily="34" charset="0"/>
            </a:endParaRPr>
          </a:p>
          <a:p>
            <a:pPr marL="572675" lvl="1" indent="-252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ZADAĆA JEDINICA LOKALNE SAMOUPRAVE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odgoj i osnovno obrazovanje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uređenje naselja i urbanistički planovi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komunalna djelatnost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socijalna skrb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primarna zdravstvena zaštita</a:t>
            </a:r>
          </a:p>
          <a:p>
            <a:pPr lvl="2">
              <a:buFont typeface="Arial" pitchFamily="34" charset="0"/>
              <a:buChar char="−"/>
            </a:pPr>
            <a:r>
              <a:rPr lang="de-AT" sz="2400" dirty="0" smtClean="0">
                <a:latin typeface="Calibri" pitchFamily="34" charset="0"/>
                <a:cs typeface="Calibri" pitchFamily="34" charset="0"/>
              </a:rPr>
              <a:t>protupožarna zaštita</a:t>
            </a:r>
            <a:endParaRPr lang="hr-HR" sz="28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8501122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ŽUPANIJE </a:t>
            </a:r>
            <a:r>
              <a:rPr lang="hr-HR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(jedinice područne samouprave)</a:t>
            </a:r>
            <a:endParaRPr lang="hr-HR" sz="3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71470" y="928670"/>
            <a:ext cx="8858248" cy="1214446"/>
          </a:xfrm>
        </p:spPr>
        <p:txBody>
          <a:bodyPr>
            <a:noAutofit/>
          </a:bodyPr>
          <a:lstStyle/>
          <a:p>
            <a:pPr marL="252000" indent="-252000">
              <a:spcBef>
                <a:spcPts val="1800"/>
              </a:spcBef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predstavljaju prirodnu, povijesnu, prometnu, gospodarsku, društvenu i samoupravnu cjelinu </a:t>
            </a:r>
          </a:p>
        </p:txBody>
      </p:sp>
      <p:pic>
        <p:nvPicPr>
          <p:cNvPr id="4" name="Picture 3" descr="Zupanij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8" y="2214554"/>
            <a:ext cx="4286240" cy="4286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14314" y="2143116"/>
            <a:ext cx="442915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defTabSz="914400" fontAlgn="auto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postoje radi obavljanja poslova od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područnoga (regionalnog) interesa</a:t>
            </a:r>
          </a:p>
          <a:p>
            <a:pPr marL="252000" indent="-252000" defTabSz="914400" fontAlgn="auto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Republika Hrvatska je podjeljna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20 županija </a:t>
            </a: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+ </a:t>
            </a:r>
            <a:r>
              <a:rPr lang="hr-H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Grad Zagreb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(kao još jedna županija)</a:t>
            </a:r>
            <a:endParaRPr lang="hr-HR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kalne_samouprave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97924" y="0"/>
            <a:ext cx="7017414" cy="6858000"/>
          </a:xfrm>
          <a:prstGeom prst="rect">
            <a:avLst/>
          </a:prstGeom>
        </p:spPr>
      </p:pic>
      <p:pic>
        <p:nvPicPr>
          <p:cNvPr id="9" name="Picture 8" descr="samouprave_pag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12404" y="2833615"/>
            <a:ext cx="642942" cy="666823"/>
          </a:xfrm>
          <a:prstGeom prst="rect">
            <a:avLst/>
          </a:prstGeom>
          <a:noFill/>
        </p:spPr>
      </p:pic>
      <p:pic>
        <p:nvPicPr>
          <p:cNvPr id="10" name="Picture 9" descr="samouprave_pag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910612" y="1785927"/>
            <a:ext cx="2617425" cy="271464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769528" y="2071678"/>
            <a:ext cx="1285884" cy="2857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NOVALJA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660" y="3143248"/>
            <a:ext cx="714380" cy="2857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PAG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3710" y="3071810"/>
            <a:ext cx="1000132" cy="2857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KOLAN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69462" y="4071942"/>
            <a:ext cx="1357322" cy="2857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POVLJANA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57818" y="2928934"/>
            <a:ext cx="3571900" cy="12144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20</a:t>
            </a:r>
            <a:r>
              <a:rPr lang="hr-HR" sz="24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županija + </a:t>
            </a:r>
            <a: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Grad Zagreb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127 </a:t>
            </a:r>
            <a:r>
              <a:rPr lang="hr-HR" sz="24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gradova 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428</a:t>
            </a:r>
            <a:r>
              <a:rPr lang="hr-HR" sz="24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općina</a:t>
            </a:r>
            <a:endParaRPr lang="hr-HR" sz="24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13" grpId="0" uiExpand="1" build="allAtOnce" animBg="1"/>
      <p:bldP spid="14" grpId="0" uiExpand="1" build="allAtOnce" animBg="1"/>
      <p:bldP spid="15" grpId="0" uiExpand="1" build="allAtOnce" animBg="1"/>
      <p:bldP spid="16" grpId="0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JEDINICE MJESNE SAMOUPRAVE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214282" y="1000108"/>
            <a:ext cx="8929718" cy="5643602"/>
          </a:xfrm>
        </p:spPr>
        <p:txBody>
          <a:bodyPr>
            <a:noAutofit/>
          </a:bodyPr>
          <a:lstStyle/>
          <a:p>
            <a:pPr marL="252000" indent="-252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JEDINICE MJESNE SAMOUPRAVE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mjesni odbor, gradski kotar, gradske četvrti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252000" indent="-252000">
              <a:spcBef>
                <a:spcPts val="1800"/>
              </a:spcBef>
              <a:buFont typeface="Arial" pitchFamily="34" charset="0"/>
              <a:buChar char="−"/>
            </a:pPr>
            <a:r>
              <a:rPr lang="hr-HR" dirty="0">
                <a:latin typeface="Calibri" pitchFamily="34" charset="0"/>
                <a:cs typeface="Calibri" pitchFamily="34" charset="0"/>
              </a:rPr>
              <a:t>j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edinice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lokalne samouprave moraju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djelovati u skladu s Ustavom i zakonom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te moraju donjeti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Statut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- pisani dokument koji donosi jedinica samouprave kako bi uredila unutarnje poslovanje svojih tijela</a:t>
            </a:r>
            <a:endParaRPr lang="hr-HR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>
            <a:off x="4500562" y="2500330"/>
            <a:ext cx="428628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29520" y="3071810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86050" y="148760"/>
            <a:ext cx="3929090" cy="7143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REPUBLIKA HRVATSKA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4282" y="1500198"/>
            <a:ext cx="2643206" cy="85725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ZAKONODAVNA VLAST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79025" y="1500198"/>
            <a:ext cx="214314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IZVRŠNA VLAST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3702" y="1500198"/>
            <a:ext cx="2143140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SUDSKA VLAST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8596" y="2714644"/>
            <a:ext cx="1928826" cy="64294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SABOR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488" y="2928958"/>
            <a:ext cx="1928826" cy="64294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29190" y="2928958"/>
            <a:ext cx="1500198" cy="64294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VLADA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86710" y="2714644"/>
            <a:ext cx="1214446" cy="642942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USTAVNI SUD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00826" y="3643338"/>
            <a:ext cx="2143140" cy="50006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VRHOVNI SUD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00562" y="4786346"/>
            <a:ext cx="1500198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ŽUPANIJSKI SUDOVI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43636" y="4786346"/>
            <a:ext cx="1500198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VISOKI TRGOVAČKI SUD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86710" y="4786346"/>
            <a:ext cx="1214446" cy="85725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UPRAVNI SUD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0562" y="5929354"/>
            <a:ext cx="1500198" cy="92864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OPĆINSKI SUDOVI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3636" y="5929354"/>
            <a:ext cx="1500198" cy="928646"/>
          </a:xfrm>
          <a:prstGeom prst="rect">
            <a:avLst/>
          </a:prstGeom>
          <a:gradFill flip="none" rotWithShape="1">
            <a:gsLst>
              <a:gs pos="0">
                <a:srgbClr val="0C5C10">
                  <a:shade val="30000"/>
                  <a:satMod val="115000"/>
                </a:srgbClr>
              </a:gs>
              <a:gs pos="50000">
                <a:srgbClr val="0C5C10">
                  <a:shade val="67500"/>
                  <a:satMod val="115000"/>
                </a:srgbClr>
              </a:gs>
              <a:gs pos="100000">
                <a:srgbClr val="0C5C1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TRGOVAČKI SUDOVI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6786578" y="3000396"/>
            <a:ext cx="128588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180413" y="4678395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715152" y="4357706"/>
            <a:ext cx="42860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108579" y="4678395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14942" y="4572032"/>
            <a:ext cx="307183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465769" y="282100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751257" y="282100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57620" y="2714644"/>
            <a:ext cx="171451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7608909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501356" y="1070752"/>
            <a:ext cx="428628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28728" y="1285884"/>
            <a:ext cx="628654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608513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1322365" y="1392247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1250928" y="2535254"/>
            <a:ext cx="357190" cy="1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20889206">
            <a:off x="6596020" y="208204"/>
            <a:ext cx="2074948" cy="446708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22. 12. 1990.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7" name="Picture 36" descr="glas-naroda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429552" y="0"/>
            <a:ext cx="1714480" cy="187699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143768" y="1785926"/>
            <a:ext cx="1932072" cy="465253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BOŽIĆNI USTAV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6823091" y="4678371"/>
            <a:ext cx="214314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6715934" y="5785660"/>
            <a:ext cx="28575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5072860" y="5785660"/>
            <a:ext cx="28575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ular Callout 41"/>
          <p:cNvSpPr/>
          <p:nvPr/>
        </p:nvSpPr>
        <p:spPr>
          <a:xfrm rot="21211568" flipH="1">
            <a:off x="6613496" y="-57170"/>
            <a:ext cx="1563835" cy="762621"/>
          </a:xfrm>
          <a:prstGeom prst="wedgeRoundRectCallout">
            <a:avLst>
              <a:gd name="adj1" fmla="val -39909"/>
              <a:gd name="adj2" fmla="val 73013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IMAMO HRVATSKU</a:t>
            </a:r>
            <a:endParaRPr lang="hr-H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42844" y="4214818"/>
            <a:ext cx="4305728" cy="2643206"/>
            <a:chOff x="428596" y="4929198"/>
            <a:chExt cx="3143272" cy="1929596"/>
          </a:xfrm>
        </p:grpSpPr>
        <p:pic>
          <p:nvPicPr>
            <p:cNvPr id="44" name="Picture 43" descr="Croatie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96" y="4929198"/>
              <a:ext cx="3143272" cy="17229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Straight Connector 47"/>
            <p:cNvCxnSpPr/>
            <p:nvPr/>
          </p:nvCxnSpPr>
          <p:spPr>
            <a:xfrm rot="5400000">
              <a:off x="-464367" y="5893599"/>
              <a:ext cx="1928802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34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"/>
                            </p:stCondLst>
                            <p:childTnLst>
                              <p:par>
                                <p:cTn id="167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25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50"/>
                            </p:stCondLst>
                            <p:childTnLst>
                              <p:par>
                                <p:cTn id="1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25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750"/>
                            </p:stCondLst>
                            <p:childTnLst>
                              <p:par>
                                <p:cTn id="2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000"/>
                            </p:stCondLst>
                            <p:childTnLst>
                              <p:par>
                                <p:cTn id="2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250"/>
                            </p:stCondLst>
                            <p:childTnLst>
                              <p:par>
                                <p:cTn id="2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2" grpId="0" build="allAtOnce" animBg="1"/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36" grpId="0" build="allAtOnce" animBg="1"/>
      <p:bldP spid="38" grpId="0" build="allAtOnce" animBg="1"/>
      <p:bldP spid="38" grpId="1" build="allAtOnce" animBg="1"/>
      <p:bldP spid="42" grpId="0" build="allAtOnce" animBg="1"/>
      <p:bldP spid="42" grpI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ZAKONODAVNA VLAST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572560" cy="5572164"/>
          </a:xfrm>
        </p:spPr>
        <p:txBody>
          <a:bodyPr>
            <a:normAutofit/>
          </a:bodyPr>
          <a:lstStyle/>
          <a:p>
            <a:pP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zakonodavna vlast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DONOSI ZAKONE</a:t>
            </a:r>
          </a:p>
          <a:p>
            <a:pP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 RH je to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SABOR</a:t>
            </a:r>
          </a:p>
          <a:p>
            <a:pP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 drugim državama ta institucija se naziva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PARLAMENT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DUMA, ALTHING ili KONGRES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 dvodomnom parlamentu 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su </a:t>
            </a:r>
            <a:r>
              <a:rPr lang="de-AT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predstavnici građana 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i predstavnici </a:t>
            </a:r>
            <a:r>
              <a:rPr lang="de-AT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teritorijalnih jedinica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npr. </a:t>
            </a:r>
            <a:r>
              <a:rPr lang="de-AT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SAD</a:t>
            </a:r>
            <a:r>
              <a:rPr lang="de-AT" sz="2200" i="1" dirty="0" smtClean="0">
                <a:latin typeface="Calibri" pitchFamily="34" charset="0"/>
                <a:cs typeface="Calibri" pitchFamily="34" charset="0"/>
              </a:rPr>
              <a:t> ima Kongres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 (predstavnici građana) </a:t>
            </a:r>
            <a:r>
              <a:rPr lang="de-AT" sz="2200" i="1" dirty="0" smtClean="0">
                <a:latin typeface="Calibri" pitchFamily="34" charset="0"/>
                <a:cs typeface="Calibri" pitchFamily="34" charset="0"/>
              </a:rPr>
              <a:t>i Sena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t (predstavnici teritorijalnih jedinica) ili u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Ujedinjenom kraljevstvu 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– gornji dom (Dom lordova) i donji dom (House of Commons)</a:t>
            </a:r>
          </a:p>
        </p:txBody>
      </p:sp>
      <p:pic>
        <p:nvPicPr>
          <p:cNvPr id="45" name="Picture 44" descr="Dragutin_Weingärtner,_Hrvatski_sabor_1848._god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033852" y="1571612"/>
            <a:ext cx="4959798" cy="3143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Picture 45" descr="Hrvatski-sabor-prazna-mjest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496" y="1571612"/>
            <a:ext cx="5016514" cy="3143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 descr="SABOR_529299S1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786050" y="1571612"/>
            <a:ext cx="6210300" cy="3105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857224" y="3214686"/>
            <a:ext cx="2714644" cy="64294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PARLAMENT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1000100" y="4214818"/>
            <a:ext cx="714380" cy="285752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406" y="4786322"/>
            <a:ext cx="2143172" cy="64294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JEDNODOMNI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28860" y="4786322"/>
            <a:ext cx="2071702" cy="64294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DVODOMNI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00100" y="5929330"/>
            <a:ext cx="2357454" cy="714380"/>
          </a:xfrm>
          <a:prstGeom prst="rect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50000">
                <a:srgbClr val="0000FF">
                  <a:shade val="67500"/>
                  <a:satMod val="115000"/>
                </a:srgbClr>
              </a:gs>
              <a:gs pos="100000">
                <a:srgbClr val="0000FF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GORNJI DOM </a:t>
            </a: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PARLAMENTA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500430" y="5929330"/>
            <a:ext cx="2357454" cy="714380"/>
          </a:xfrm>
          <a:prstGeom prst="rect">
            <a:avLst/>
          </a:prstGeom>
          <a:gradFill flip="none" rotWithShape="1">
            <a:gsLst>
              <a:gs pos="0">
                <a:srgbClr val="0000FF">
                  <a:shade val="30000"/>
                  <a:satMod val="115000"/>
                </a:srgbClr>
              </a:gs>
              <a:gs pos="50000">
                <a:srgbClr val="0000FF">
                  <a:shade val="67500"/>
                  <a:satMod val="115000"/>
                </a:srgbClr>
              </a:gs>
              <a:gs pos="100000">
                <a:srgbClr val="0000FF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DONJI DOM PARLAMENTA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2714612" y="4214818"/>
            <a:ext cx="714380" cy="285752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21769" y="5607859"/>
            <a:ext cx="357190" cy="142876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3964777" y="5607859"/>
            <a:ext cx="357190" cy="142876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 build="allAtOnce" animBg="1"/>
      <p:bldP spid="48" grpId="1" build="allAtOnce" animBg="1"/>
      <p:bldP spid="50" grpId="0" build="allAtOnce" animBg="1"/>
      <p:bldP spid="50" grpId="1" build="allAtOnce" animBg="1"/>
      <p:bldP spid="51" grpId="0" build="allAtOnce" animBg="1"/>
      <p:bldP spid="51" grpId="1" build="allAtOnce" animBg="1"/>
      <p:bldP spid="52" grpId="0" build="allAtOnce" animBg="1"/>
      <p:bldP spid="52" grpId="1" build="allAtOnce" animBg="1"/>
      <p:bldP spid="53" grpId="0" build="allAtOnce" animBg="1"/>
      <p:bldP spid="53" grpI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vracanje-starom-stereotipu-slika-417214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571868" y="3826793"/>
            <a:ext cx="5311917" cy="2888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1" name="Group 30"/>
          <p:cNvGrpSpPr/>
          <p:nvPr/>
        </p:nvGrpSpPr>
        <p:grpSpPr>
          <a:xfrm>
            <a:off x="214282" y="3857628"/>
            <a:ext cx="8572560" cy="2857520"/>
            <a:chOff x="214282" y="3857628"/>
            <a:chExt cx="8572560" cy="28575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4282" y="3857628"/>
              <a:ext cx="8572560" cy="2857520"/>
              <a:chOff x="214282" y="3857628"/>
              <a:chExt cx="8572560" cy="285752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14282" y="3857628"/>
                <a:ext cx="8572560" cy="28575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lang="hr-HR" dirty="0">
                  <a:solidFill>
                    <a:prstClr val="white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4" name="Picture 23" descr="vladimir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285720" y="3895734"/>
                <a:ext cx="3929090" cy="278130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4286248" y="3929066"/>
              <a:ext cx="4429156" cy="428628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28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ZASTUPNICI</a:t>
              </a:r>
              <a:endParaRPr lang="hr-HR" sz="2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HRVATSKI SABOR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142844" y="1071546"/>
            <a:ext cx="8858312" cy="2786082"/>
          </a:xfrm>
        </p:spPr>
        <p:txBody>
          <a:bodyPr>
            <a:normAutofit/>
          </a:bodyPr>
          <a:lstStyle/>
          <a:p>
            <a:pPr marL="432000">
              <a:buSzPct val="100000"/>
              <a:buFont typeface="Arial" pitchFamily="34" charset="0"/>
              <a:buChar char="−"/>
            </a:pPr>
            <a:r>
              <a:rPr lang="hr-HR" dirty="0">
                <a:latin typeface="Calibri" pitchFamily="34" charset="0"/>
                <a:cs typeface="Calibri" pitchFamily="34" charset="0"/>
              </a:rPr>
              <a:t>S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abor je predstavničko tijelo</a:t>
            </a:r>
          </a:p>
          <a:p>
            <a:pPr marL="432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</a:t>
            </a:r>
            <a:r>
              <a:rPr lang="de-AT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rađani biraju 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predstavnike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Sabor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b="1" dirty="0" smtClean="0">
                <a:latin typeface="Calibri" pitchFamily="34" charset="0"/>
                <a:cs typeface="Calibri" pitchFamily="34" charset="0"/>
              </a:rPr>
              <a:t>svake </a:t>
            </a:r>
            <a:r>
              <a:rPr lang="de-AT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4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godine</a:t>
            </a:r>
            <a:r>
              <a:rPr lang="de-AT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tajnim</a:t>
            </a:r>
            <a:r>
              <a:rPr lang="de-AT" b="1" dirty="0" smtClean="0">
                <a:latin typeface="Calibri" pitchFamily="34" charset="0"/>
                <a:cs typeface="Calibri" pitchFamily="34" charset="0"/>
              </a:rPr>
              <a:t> glas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ovanjem</a:t>
            </a:r>
          </a:p>
          <a:p>
            <a:pPr marL="432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sabor ima od 100 do 160 predstavnika</a:t>
            </a:r>
          </a:p>
        </p:txBody>
      </p:sp>
      <p:pic>
        <p:nvPicPr>
          <p:cNvPr id="33" name="Picture 32" descr="60612069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52412" y="1000108"/>
            <a:ext cx="5276844" cy="2638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Hrvatski_sabor_logo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760" y="71415"/>
            <a:ext cx="2916033" cy="3547114"/>
          </a:xfrm>
          <a:prstGeom prst="rect">
            <a:avLst/>
          </a:prstGeom>
          <a:ln>
            <a:noFill/>
          </a:ln>
          <a:effectLst>
            <a:innerShdw blurRad="114300">
              <a:schemeClr val="tx1"/>
            </a:innerShdw>
          </a:effectLst>
        </p:spPr>
      </p:pic>
      <p:sp>
        <p:nvSpPr>
          <p:cNvPr id="25" name="Rectangle 24"/>
          <p:cNvSpPr/>
          <p:nvPr/>
        </p:nvSpPr>
        <p:spPr>
          <a:xfrm>
            <a:off x="4286248" y="4429132"/>
            <a:ext cx="4429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65000"/>
              <a:buFontTx/>
              <a:buNone/>
            </a:pP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NEOBVEZUJUĆI MANDAT </a:t>
            </a:r>
            <a:r>
              <a:rPr lang="hr-HR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de-AT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nitko </a:t>
            </a:r>
            <a:r>
              <a:rPr lang="hr-HR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ih </a:t>
            </a:r>
            <a:r>
              <a:rPr lang="de-AT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 može smjeniti ili razriješiti dužnosti, jedino poraz na izborima</a:t>
            </a:r>
            <a:r>
              <a:rPr lang="hr-HR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86248" y="5572140"/>
            <a:ext cx="4429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65000"/>
              <a:buFontTx/>
              <a:buNone/>
            </a:pP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ZASTUPNIČKI IMUNITET</a:t>
            </a:r>
            <a: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de-AT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 može biti pozvan na kaznenu odgovornost</a:t>
            </a:r>
            <a:r>
              <a:rPr lang="hr-HR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dok ima imunitet)</a:t>
            </a:r>
          </a:p>
        </p:txBody>
      </p:sp>
    </p:spTree>
    <p:extLst>
      <p:ext uri="{BB962C8B-B14F-4D97-AF65-F5344CB8AC3E}">
        <p14:creationId xmlns:p14="http://schemas.microsoft.com/office/powerpoint/2010/main" val="34149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5" grpId="0" build="allAtOnce"/>
      <p:bldP spid="28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ZASTUPNIČKI IMUNITET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71546"/>
            <a:ext cx="9286908" cy="5572164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izraženo mi</a:t>
            </a:r>
            <a:r>
              <a:rPr lang="hr-HR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šlj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enje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glasovanje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zastupnik ne može kazneno odgovarati niti biti pritvoren ili kažnjen</a:t>
            </a:r>
          </a:p>
          <a:p>
            <a:pPr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ako se zastupnik zatekne da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ini 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kazneno djelo za koje je predviđena zatvorska kazna </a:t>
            </a:r>
            <a:r>
              <a:rPr lang="vi-VN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dulja od pet godina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, bit će pritvoren, a o tome će biti obaviješten predsjednik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abora</a:t>
            </a:r>
          </a:p>
          <a:p>
            <a:pPr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u svim drugim slučajevima zastupnik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ne smije biti pritvoren niti se može pokrenuti kazneni postupak protiv njega ako to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 odobri Hrvatski sabor,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err="1" smtClean="0">
                <a:latin typeface="Calibri" pitchFamily="34" charset="0"/>
                <a:cs typeface="Calibri" pitchFamily="34" charset="0"/>
              </a:rPr>
              <a:t>tj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. ukine mu zastupnički imunitet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0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HRVATSKI SABOR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358346" cy="35719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abor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zasjeda dva puta godišnje</a:t>
            </a:r>
            <a:endParaRPr lang="hr-HR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  <a:buSzPct val="100000"/>
              <a:buFont typeface="Arial" pitchFamily="34" charset="0"/>
              <a:buChar char="−"/>
            </a:pP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izvanredno zasjeda na zahtjev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predsjednika RH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Vlade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većine zastupnika</a:t>
            </a:r>
          </a:p>
          <a:p>
            <a:pPr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načelne odredbe rada Sabora utvrđene su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Ustavom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dirty="0" smtClean="0">
                <a:latin typeface="Calibri" pitchFamily="34" charset="0"/>
                <a:cs typeface="Calibri" pitchFamily="34" charset="0"/>
              </a:rPr>
              <a:t>a pojedinosti se određuju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Poslovnikom</a:t>
            </a:r>
          </a:p>
          <a:p>
            <a:pPr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komisije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i odbori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posebna pitanja i učinkovitiji rad Sabora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85918" y="4314774"/>
            <a:ext cx="6858048" cy="5715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85918" y="5029154"/>
            <a:ext cx="6858048" cy="5715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85918" y="5743534"/>
            <a:ext cx="6858048" cy="5715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03067" y="4362368"/>
            <a:ext cx="3429024" cy="50006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57356" y="4400471"/>
            <a:ext cx="6715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SLOBODA I PRAVA ČOVJEKA I GRAĐANINA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03067" y="5057590"/>
            <a:ext cx="3429024" cy="538383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57356" y="5114851"/>
            <a:ext cx="6715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 DRŽAVNIH ORGANA I LOKALNE SAMOUPRAVE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60323" y="5779887"/>
            <a:ext cx="2571768" cy="52254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57356" y="5829231"/>
            <a:ext cx="6715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ZAKONI U VEZI NACIONALNIH PRAVA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500166" y="4572008"/>
            <a:ext cx="429422" cy="2101014"/>
            <a:chOff x="284926" y="4043424"/>
            <a:chExt cx="429422" cy="2101014"/>
          </a:xfrm>
        </p:grpSpPr>
        <p:cxnSp>
          <p:nvCxnSpPr>
            <p:cNvPr id="36" name="Straight Connector 35"/>
            <p:cNvCxnSpPr/>
            <p:nvPr/>
          </p:nvCxnSpPr>
          <p:spPr>
            <a:xfrm rot="10800000">
              <a:off x="285720" y="4043424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>
              <a:off x="285720" y="4786322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-765184" y="5093534"/>
              <a:ext cx="2101014" cy="79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85720" y="6115126"/>
              <a:ext cx="428628" cy="1588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928794" y="6457914"/>
            <a:ext cx="2115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de-AT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VEĆIN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de-AT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GLASOVA </a:t>
            </a: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01090" y="6072206"/>
            <a:ext cx="429422" cy="575351"/>
            <a:chOff x="8501090" y="5642113"/>
            <a:chExt cx="429422" cy="575351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43966" y="5642113"/>
              <a:ext cx="285752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8644760" y="5930124"/>
              <a:ext cx="570710" cy="79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8501090" y="6215876"/>
              <a:ext cx="428628" cy="1588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4857751" y="6457914"/>
            <a:ext cx="3643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2/3 </a:t>
            </a:r>
            <a:r>
              <a:rPr lang="de-AT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VEĆIN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de-AT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GLASOVA </a:t>
            </a:r>
            <a:endParaRPr lang="hr-HR" sz="2000" b="1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4282" y="4286256"/>
            <a:ext cx="1143008" cy="20717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ODLUKE KOJE DONOSI SABOR</a:t>
            </a:r>
          </a:p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SE NA:</a:t>
            </a:r>
            <a:endParaRPr lang="hr-H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00628" y="831819"/>
            <a:ext cx="3429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od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15.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01.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07.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de-AT" sz="2400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od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15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09. </a:t>
            </a:r>
            <a:r>
              <a:rPr lang="de-AT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15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12.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1406" y="3500438"/>
            <a:ext cx="8786874" cy="3000396"/>
            <a:chOff x="71406" y="3500438"/>
            <a:chExt cx="8786874" cy="3000396"/>
          </a:xfrm>
        </p:grpSpPr>
        <p:sp>
          <p:nvSpPr>
            <p:cNvPr id="26" name="Rectangle 25"/>
            <p:cNvSpPr/>
            <p:nvPr/>
          </p:nvSpPr>
          <p:spPr>
            <a:xfrm>
              <a:off x="71406" y="4071942"/>
              <a:ext cx="8786874" cy="2428892"/>
            </a:xfrm>
            <a:prstGeom prst="rect">
              <a:avLst/>
            </a:prstGeom>
            <a:noFill/>
            <a:ln w="1143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406" y="3500438"/>
              <a:ext cx="8786874" cy="571504"/>
            </a:xfrm>
            <a:prstGeom prst="rect">
              <a:avLst/>
            </a:prstGeom>
            <a:solidFill>
              <a:schemeClr val="tx1"/>
            </a:solidFill>
            <a:ln w="1143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hr-HR" sz="40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ORGANSKI ZAKONI</a:t>
              </a:r>
              <a:endParaRPr lang="hr-HR" sz="4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02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animBg="1"/>
      <p:bldP spid="27" grpId="0" animBg="1"/>
      <p:bldP spid="29" grpId="0" animBg="1"/>
      <p:bldP spid="31" grpId="0" animBg="1"/>
      <p:bldP spid="24" grpId="0"/>
      <p:bldP spid="32" grpId="0" animBg="1"/>
      <p:bldP spid="28" grpId="0"/>
      <p:bldP spid="33" grpId="0" animBg="1"/>
      <p:bldP spid="30" grpId="0"/>
      <p:bldP spid="42" grpId="0" build="allAtOnce"/>
      <p:bldP spid="50" grpId="0" build="allAtOnce"/>
      <p:bldP spid="61" grpId="0" build="allAtOnce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DONOŠENJE ODLUKA U SABORU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71470" y="1000108"/>
            <a:ext cx="9286908" cy="5572164"/>
          </a:xfrm>
        </p:spPr>
        <p:txBody>
          <a:bodyPr>
            <a:noAutofit/>
          </a:bodyPr>
          <a:lstStyle/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većinom glasova prisutnih zastupnika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uz preduvjet da postoji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KVORUM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KVORUM</a:t>
            </a:r>
            <a:r>
              <a:rPr lang="hr-H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znači da je na sjednici prisutna većina zastupnika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npr. od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153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zastupnika, prisutno je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80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što znači da je dovoljno njih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41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neki zakon izglasao</a:t>
            </a:r>
          </a:p>
          <a:p>
            <a:pPr marL="360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KVALIFICIRANA VEĆINA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većina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svih zastupnika </a:t>
            </a:r>
          </a:p>
          <a:p>
            <a:pPr marL="680675" lvl="1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50% + 1  =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77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zastupnika</a:t>
            </a:r>
          </a:p>
          <a:p>
            <a:pPr marL="360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ORGANSKI ZAKONI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se donose dvotrećinskom većinom (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102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zastupnika) i kvalificiranom većinom (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77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zastupnika)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571744"/>
            <a:ext cx="8786874" cy="11430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hr-H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1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OVLASTI HRVATSKOG SABORA</a:t>
            </a:r>
            <a:endParaRPr lang="hr-H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8" y="980728"/>
            <a:ext cx="9036496" cy="5572164"/>
          </a:xfrm>
        </p:spPr>
        <p:txBody>
          <a:bodyPr>
            <a:noAutofit/>
          </a:bodyPr>
          <a:lstStyle/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donosi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mijenja Ustav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(22. 12. 1990.)</a:t>
            </a:r>
            <a:endParaRPr lang="hr-HR" sz="3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donosi zakone 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kojima se upravlja državom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izglasava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 (donosi) državni 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proračun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o promjeni granica </a:t>
            </a:r>
            <a:r>
              <a:rPr lang="pl-PL" sz="3600" dirty="0" smtClean="0">
                <a:latin typeface="Calibri" pitchFamily="34" charset="0"/>
                <a:cs typeface="Calibri" pitchFamily="34" charset="0"/>
              </a:rPr>
              <a:t>RH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o ratu </a:t>
            </a:r>
            <a:r>
              <a:rPr lang="pl-PL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</a:t>
            </a: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miru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postavlja Vladu </a:t>
            </a:r>
            <a:r>
              <a:rPr lang="pl-PL" sz="3600" dirty="0" smtClean="0">
                <a:latin typeface="Calibri" pitchFamily="34" charset="0"/>
                <a:cs typeface="Calibri" pitchFamily="34" charset="0"/>
              </a:rPr>
              <a:t>i obavlja </a:t>
            </a: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nadzor </a:t>
            </a:r>
            <a:r>
              <a:rPr lang="pl-PL" sz="3600" dirty="0" smtClean="0">
                <a:latin typeface="Calibri" pitchFamily="34" charset="0"/>
                <a:cs typeface="Calibri" pitchFamily="34" charset="0"/>
              </a:rPr>
              <a:t>nad njom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raspisuje referendum</a:t>
            </a:r>
          </a:p>
          <a:p>
            <a:pPr marL="288000" indent="-432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daje amnestiju </a:t>
            </a:r>
            <a:r>
              <a:rPr lang="pl-PL" sz="3600" dirty="0" smtClean="0">
                <a:latin typeface="Calibri" pitchFamily="34" charset="0"/>
                <a:cs typeface="Calibri" pitchFamily="34" charset="0"/>
              </a:rPr>
              <a:t>na kaznena djela</a:t>
            </a:r>
            <a:endParaRPr lang="hr-HR" sz="3600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8|0.4|0.2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6.8|15.3|4.7|5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8|0.4|0.2|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accent4">
                <a:lumMod val="50000"/>
                <a:shade val="30000"/>
                <a:satMod val="115000"/>
              </a:schemeClr>
            </a:gs>
            <a:gs pos="50000">
              <a:schemeClr val="accent4">
                <a:lumMod val="50000"/>
                <a:shade val="67500"/>
                <a:satMod val="115000"/>
              </a:schemeClr>
            </a:gs>
            <a:gs pos="100000">
              <a:schemeClr val="accent4">
                <a:lumMod val="50000"/>
                <a:shade val="100000"/>
                <a:satMod val="115000"/>
              </a:schemeClr>
            </a:gs>
          </a:gsLst>
          <a:lin ang="18900000" scaled="1"/>
          <a:tileRect/>
        </a:gradFill>
        <a:ln w="38100">
          <a:solidFill>
            <a:schemeClr val="tx1"/>
          </a:solidFill>
        </a:ln>
      </a:spPr>
      <a:bodyPr rtlCol="0" anchor="ctr"/>
      <a:lstStyle>
        <a:defPPr marL="180000" indent="-180000">
          <a:buClr>
            <a:schemeClr val="tx1"/>
          </a:buClr>
          <a:buFont typeface="Calibri" pitchFamily="34" charset="0"/>
          <a:buChar char="–"/>
          <a:defRPr sz="2000" dirty="0" smtClean="0"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7187</TotalTime>
  <Words>1625</Words>
  <Application>Microsoft Office PowerPoint</Application>
  <PresentationFormat>On-screen Show (4:3)</PresentationFormat>
  <Paragraphs>328</Paragraphs>
  <Slides>29</Slides>
  <Notes>1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marketing_tema</vt:lpstr>
      <vt:lpstr>PowerPoint Presentation</vt:lpstr>
      <vt:lpstr>PowerPoint Presentation</vt:lpstr>
      <vt:lpstr>PowerPoint Presentation</vt:lpstr>
      <vt:lpstr>ZAKONODAVNA VLAST</vt:lpstr>
      <vt:lpstr>HRVATSKI SABOR</vt:lpstr>
      <vt:lpstr>ZASTUPNIČKI IMUNITET</vt:lpstr>
      <vt:lpstr>HRVATSKI SABOR</vt:lpstr>
      <vt:lpstr>DONOŠENJE ODLUKA U SABORU</vt:lpstr>
      <vt:lpstr>OVLASTI HRVATSKOG SABORA</vt:lpstr>
      <vt:lpstr>HRVATSKI SABOR – ukratko </vt:lpstr>
      <vt:lpstr>IZVRŠNA VLAST</vt:lpstr>
      <vt:lpstr>PowerPoint Presentation</vt:lpstr>
      <vt:lpstr>PREDSJEDNIK RH</vt:lpstr>
      <vt:lpstr>INAUGURACIJA PREDSJEDNIKA RH</vt:lpstr>
      <vt:lpstr>OVLASTI PREDSJEDNIKA RH</vt:lpstr>
      <vt:lpstr>VLADA RH (IZVRŠNA VLAST)</vt:lpstr>
      <vt:lpstr>OVLASTI VLADE RH</vt:lpstr>
      <vt:lpstr>NADZOR RADA VLADE RH</vt:lpstr>
      <vt:lpstr>PowerPoint Presentation</vt:lpstr>
      <vt:lpstr>PowerPoint Presentation</vt:lpstr>
      <vt:lpstr>SUDSKA VLAST</vt:lpstr>
      <vt:lpstr>USTAVNI SUD</vt:lpstr>
      <vt:lpstr>PowerPoint Presentation</vt:lpstr>
      <vt:lpstr>DRŽAVNA UPRAVA - MINISTARSTVA</vt:lpstr>
      <vt:lpstr>DRŽAVNA UPRAVA</vt:lpstr>
      <vt:lpstr>LOKALNA SAMOUPRAVA</vt:lpstr>
      <vt:lpstr>ŽUPANIJE (jedinice područne samouprave)</vt:lpstr>
      <vt:lpstr>PowerPoint Presentation</vt:lpstr>
      <vt:lpstr>JEDINICE MJESNE SAMOUPRAVE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867</cp:revision>
  <dcterms:created xsi:type="dcterms:W3CDTF">2012-10-26T08:37:40Z</dcterms:created>
  <dcterms:modified xsi:type="dcterms:W3CDTF">2018-01-15T21:44:46Z</dcterms:modified>
</cp:coreProperties>
</file>